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65" r:id="rId3"/>
    <p:sldId id="266" r:id="rId4"/>
    <p:sldId id="293" r:id="rId5"/>
    <p:sldId id="294" r:id="rId6"/>
    <p:sldId id="295" r:id="rId7"/>
    <p:sldId id="296" r:id="rId8"/>
    <p:sldId id="297" r:id="rId9"/>
    <p:sldId id="298" r:id="rId10"/>
    <p:sldId id="304" r:id="rId11"/>
    <p:sldId id="299" r:id="rId12"/>
    <p:sldId id="300" r:id="rId13"/>
    <p:sldId id="301" r:id="rId14"/>
    <p:sldId id="302" r:id="rId15"/>
    <p:sldId id="303" r:id="rId16"/>
    <p:sldId id="260" r:id="rId17"/>
    <p:sldId id="261" r:id="rId18"/>
    <p:sldId id="268" r:id="rId19"/>
    <p:sldId id="264" r:id="rId20"/>
    <p:sldId id="262" r:id="rId21"/>
    <p:sldId id="263" r:id="rId22"/>
    <p:sldId id="269" r:id="rId23"/>
    <p:sldId id="270" r:id="rId24"/>
    <p:sldId id="271" r:id="rId25"/>
    <p:sldId id="307" r:id="rId26"/>
    <p:sldId id="272" r:id="rId27"/>
    <p:sldId id="279" r:id="rId28"/>
    <p:sldId id="273" r:id="rId29"/>
    <p:sldId id="274" r:id="rId30"/>
    <p:sldId id="275" r:id="rId31"/>
    <p:sldId id="276" r:id="rId32"/>
    <p:sldId id="277" r:id="rId33"/>
    <p:sldId id="278"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305" r:id="rId47"/>
    <p:sldId id="306" r:id="rId48"/>
    <p:sldId id="308" r:id="rId49"/>
    <p:sldId id="292" r:id="rId5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C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8760E85-A807-42F7-B9BA-69D8BDA72EA1}" type="datetimeFigureOut">
              <a:rPr lang="ar-IQ" smtClean="0"/>
              <a:t>25/11/1442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11210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8760E85-A807-42F7-B9BA-69D8BDA72EA1}" type="datetimeFigureOut">
              <a:rPr lang="ar-IQ" smtClean="0"/>
              <a:t>25/11/1442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253667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8760E85-A807-42F7-B9BA-69D8BDA72EA1}" type="datetimeFigureOut">
              <a:rPr lang="ar-IQ" smtClean="0"/>
              <a:t>25/11/1442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189592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8760E85-A807-42F7-B9BA-69D8BDA72EA1}" type="datetimeFigureOut">
              <a:rPr lang="ar-IQ" smtClean="0"/>
              <a:t>25/11/1442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377860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60E85-A807-42F7-B9BA-69D8BDA72EA1}" type="datetimeFigureOut">
              <a:rPr lang="ar-IQ" smtClean="0"/>
              <a:t>25/11/1442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23988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8760E85-A807-42F7-B9BA-69D8BDA72EA1}" type="datetimeFigureOut">
              <a:rPr lang="ar-IQ" smtClean="0"/>
              <a:t>25/11/1442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414810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38760E85-A807-42F7-B9BA-69D8BDA72EA1}" type="datetimeFigureOut">
              <a:rPr lang="ar-IQ" smtClean="0"/>
              <a:t>25/11/1442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3473946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8760E85-A807-42F7-B9BA-69D8BDA72EA1}" type="datetimeFigureOut">
              <a:rPr lang="ar-IQ" smtClean="0"/>
              <a:t>25/11/1442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38593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60E85-A807-42F7-B9BA-69D8BDA72EA1}" type="datetimeFigureOut">
              <a:rPr lang="ar-IQ" smtClean="0"/>
              <a:t>25/11/1442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406389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60E85-A807-42F7-B9BA-69D8BDA72EA1}" type="datetimeFigureOut">
              <a:rPr lang="ar-IQ" smtClean="0"/>
              <a:t>25/11/1442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371648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60E85-A807-42F7-B9BA-69D8BDA72EA1}" type="datetimeFigureOut">
              <a:rPr lang="ar-IQ" smtClean="0"/>
              <a:t>25/11/1442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E8B751B-EEB5-4E88-9B12-17D15EC3349F}" type="slidenum">
              <a:rPr lang="ar-IQ" smtClean="0"/>
              <a:t>‹#›</a:t>
            </a:fld>
            <a:endParaRPr lang="ar-IQ"/>
          </a:p>
        </p:txBody>
      </p:sp>
    </p:spTree>
    <p:extLst>
      <p:ext uri="{BB962C8B-B14F-4D97-AF65-F5344CB8AC3E}">
        <p14:creationId xmlns:p14="http://schemas.microsoft.com/office/powerpoint/2010/main" val="12663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760E85-A807-42F7-B9BA-69D8BDA72EA1}" type="datetimeFigureOut">
              <a:rPr lang="ar-IQ" smtClean="0"/>
              <a:t>25/11/1442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E8B751B-EEB5-4E88-9B12-17D15EC3349F}" type="slidenum">
              <a:rPr lang="ar-IQ" smtClean="0"/>
              <a:t>‹#›</a:t>
            </a:fld>
            <a:endParaRPr lang="ar-IQ"/>
          </a:p>
        </p:txBody>
      </p:sp>
    </p:spTree>
    <p:extLst>
      <p:ext uri="{BB962C8B-B14F-4D97-AF65-F5344CB8AC3E}">
        <p14:creationId xmlns:p14="http://schemas.microsoft.com/office/powerpoint/2010/main" val="108669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74619" y="714375"/>
            <a:ext cx="8301837" cy="5522937"/>
          </a:xfrm>
        </p:spPr>
        <p:txBody>
          <a:bodyPr>
            <a:normAutofit/>
          </a:bodyPr>
          <a:lstStyle/>
          <a:p>
            <a:pPr lvl="0">
              <a:spcBef>
                <a:spcPct val="20000"/>
              </a:spcBef>
            </a:pPr>
            <a:r>
              <a:rPr lang="en-US" sz="1600" b="1" dirty="0" smtClean="0"/>
              <a:t>University of </a:t>
            </a:r>
            <a:r>
              <a:rPr lang="en-US" sz="1600" b="1" dirty="0"/>
              <a:t>B</a:t>
            </a:r>
            <a:r>
              <a:rPr lang="en-US" sz="1600" b="1" dirty="0" smtClean="0"/>
              <a:t>asra </a:t>
            </a:r>
            <a:br>
              <a:rPr lang="en-US" sz="1600" b="1" dirty="0" smtClean="0"/>
            </a:br>
            <a:r>
              <a:rPr lang="en-US" sz="1600" b="1" dirty="0" smtClean="0"/>
              <a:t>College of medicine</a:t>
            </a:r>
            <a:br>
              <a:rPr lang="en-US" sz="1600" b="1" dirty="0" smtClean="0"/>
            </a:br>
            <a:r>
              <a:rPr lang="en-US" sz="1600" b="1" dirty="0"/>
              <a:t>D</a:t>
            </a:r>
            <a:r>
              <a:rPr lang="en-US" sz="1600" b="1" dirty="0" smtClean="0"/>
              <a:t>epartment of pathology and forensic medicine </a:t>
            </a:r>
            <a:br>
              <a:rPr lang="en-US" sz="1600" b="1" dirty="0" smtClean="0"/>
            </a:br>
            <a:r>
              <a:rPr lang="en-US" sz="1600" b="1" dirty="0" smtClean="0"/>
              <a:t/>
            </a:r>
            <a:br>
              <a:rPr lang="en-US" sz="1600" b="1" dirty="0" smtClean="0"/>
            </a:br>
            <a:r>
              <a:rPr lang="en-US" sz="1600" b="1" dirty="0"/>
              <a:t/>
            </a:r>
            <a:br>
              <a:rPr lang="en-US" sz="1600" b="1" dirty="0"/>
            </a:br>
            <a:r>
              <a:rPr lang="en-US" b="1" dirty="0" smtClean="0">
                <a:solidFill>
                  <a:srgbClr val="002060"/>
                </a:solidFill>
              </a:rPr>
              <a:t>The Male Genital Tract </a:t>
            </a:r>
            <a:r>
              <a:rPr lang="en-US" sz="2400" b="1" dirty="0" smtClean="0"/>
              <a:t/>
            </a:r>
            <a:br>
              <a:rPr lang="en-US" sz="2400" b="1"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1900" b="1" i="1" dirty="0">
                <a:solidFill>
                  <a:prstClr val="black"/>
                </a:solidFill>
                <a:latin typeface="Cambria"/>
                <a:ea typeface="+mn-ea"/>
                <a:cs typeface="+mn-cs"/>
              </a:rPr>
              <a:t>Dr. </a:t>
            </a:r>
            <a:r>
              <a:rPr lang="en-US" sz="1900" b="1" i="1" dirty="0" err="1" smtClean="0">
                <a:solidFill>
                  <a:prstClr val="black"/>
                </a:solidFill>
                <a:latin typeface="Cambria"/>
                <a:ea typeface="+mn-ea"/>
                <a:cs typeface="+mn-cs"/>
              </a:rPr>
              <a:t>Zainab</a:t>
            </a:r>
            <a:r>
              <a:rPr lang="en-US" sz="1900" b="1" i="1" dirty="0" smtClean="0">
                <a:solidFill>
                  <a:prstClr val="black"/>
                </a:solidFill>
                <a:latin typeface="Cambria"/>
                <a:ea typeface="+mn-ea"/>
                <a:cs typeface="+mn-cs"/>
              </a:rPr>
              <a:t>  A. </a:t>
            </a:r>
            <a:r>
              <a:rPr lang="en-US" sz="1900" b="1" i="1" dirty="0" err="1" smtClean="0">
                <a:solidFill>
                  <a:prstClr val="black"/>
                </a:solidFill>
                <a:latin typeface="Cambria"/>
                <a:ea typeface="+mn-ea"/>
                <a:cs typeface="+mn-cs"/>
              </a:rPr>
              <a:t>Ameen</a:t>
            </a:r>
            <a:r>
              <a:rPr lang="en-US" sz="1900" b="1" i="1" dirty="0">
                <a:solidFill>
                  <a:prstClr val="black"/>
                </a:solidFill>
                <a:latin typeface="Cambria"/>
                <a:ea typeface="+mn-ea"/>
                <a:cs typeface="+mn-cs"/>
              </a:rPr>
              <a:t/>
            </a:r>
            <a:br>
              <a:rPr lang="en-US" sz="1900" b="1" i="1" dirty="0">
                <a:solidFill>
                  <a:prstClr val="black"/>
                </a:solidFill>
                <a:latin typeface="Cambria"/>
                <a:ea typeface="+mn-ea"/>
                <a:cs typeface="+mn-cs"/>
              </a:rPr>
            </a:br>
            <a:r>
              <a:rPr lang="en-US" sz="1900" b="1" i="1" dirty="0" smtClean="0">
                <a:solidFill>
                  <a:prstClr val="black"/>
                </a:solidFill>
                <a:latin typeface="Cambria"/>
                <a:ea typeface="+mn-ea"/>
                <a:cs typeface="+mn-cs"/>
              </a:rPr>
              <a:t>Iraqi board of histopathology and forensic medicine</a:t>
            </a:r>
            <a:r>
              <a:rPr lang="en-US" sz="2400" dirty="0" smtClean="0"/>
              <a:t/>
            </a:r>
            <a:br>
              <a:rPr lang="en-US" sz="2400" dirty="0" smtClean="0"/>
            </a:br>
            <a:endParaRPr lang="ar-IQ" sz="2400" dirty="0"/>
          </a:p>
        </p:txBody>
      </p:sp>
      <p:pic>
        <p:nvPicPr>
          <p:cNvPr id="4" name="Picture 3" descr="C:\Users\hp\Downloads\IMG_45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523" y="48634"/>
            <a:ext cx="1296144" cy="1052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p\Downloads\IMG_4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59" y="75253"/>
            <a:ext cx="1173045" cy="105273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F1E44B9-81FD-497F-BE62-AB99A568D27D}" type="slidenum">
              <a:rPr lang="ar-IQ" smtClean="0"/>
              <a:t>1</a:t>
            </a:fld>
            <a:endParaRPr lang="ar-IQ"/>
          </a:p>
        </p:txBody>
      </p:sp>
      <p:pic>
        <p:nvPicPr>
          <p:cNvPr id="7" name="Picture 2" descr="C:\Users\hp\Downloads\IMG_5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75253"/>
            <a:ext cx="1440160"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89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43"/>
            <a:ext cx="8229600" cy="1143000"/>
          </a:xfrm>
        </p:spPr>
        <p:txBody>
          <a:bodyPr>
            <a:normAutofit/>
          </a:bodyPr>
          <a:lstStyle/>
          <a:p>
            <a:r>
              <a:rPr lang="en-US" sz="3200" b="1" dirty="0" err="1">
                <a:solidFill>
                  <a:schemeClr val="tx2"/>
                </a:solidFill>
              </a:rPr>
              <a:t>Condyloma</a:t>
            </a:r>
            <a:r>
              <a:rPr lang="en-US" sz="3200" b="1" dirty="0">
                <a:solidFill>
                  <a:schemeClr val="tx2"/>
                </a:solidFill>
              </a:rPr>
              <a:t> </a:t>
            </a:r>
            <a:r>
              <a:rPr lang="en-US" sz="3200" b="1" dirty="0" err="1">
                <a:solidFill>
                  <a:schemeClr val="tx2"/>
                </a:solidFill>
              </a:rPr>
              <a:t>accuminatum</a:t>
            </a:r>
            <a:endParaRPr lang="ar-IQ" sz="3200" dirty="0">
              <a:solidFill>
                <a:schemeClr val="tx2"/>
              </a:solidFill>
            </a:endParaRPr>
          </a:p>
        </p:txBody>
      </p:sp>
      <p:pic>
        <p:nvPicPr>
          <p:cNvPr id="1026" name="Picture 2" descr="C:\Users\hp\Downloads\IMG-8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23166"/>
            <a:ext cx="4248472" cy="48965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ownloads\IMG-8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062" y="1223166"/>
            <a:ext cx="4335129"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07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12976"/>
            <a:ext cx="8229600" cy="1143000"/>
          </a:xfrm>
        </p:spPr>
        <p:txBody>
          <a:bodyPr>
            <a:normAutofit fontScale="90000"/>
          </a:bodyPr>
          <a:lstStyle/>
          <a:p>
            <a:pPr algn="l"/>
            <a:r>
              <a:rPr lang="en-US" sz="4900" b="1" dirty="0" smtClean="0">
                <a:solidFill>
                  <a:srgbClr val="FF0000"/>
                </a:solidFill>
              </a:rPr>
              <a:t>Malignant tumors</a:t>
            </a:r>
            <a:br>
              <a:rPr lang="en-US" sz="4900" b="1" dirty="0" smtClean="0">
                <a:solidFill>
                  <a:srgbClr val="FF0000"/>
                </a:solidFill>
              </a:rPr>
            </a:br>
            <a:r>
              <a:rPr lang="en-US" sz="4000" b="1" dirty="0" smtClean="0">
                <a:solidFill>
                  <a:srgbClr val="FF0000"/>
                </a:solidFill>
              </a:rPr>
              <a:t>1.Carcinoma in situ (Bowen's disease):</a:t>
            </a:r>
            <a:r>
              <a:rPr lang="en-US" dirty="0" smtClean="0"/>
              <a:t/>
            </a:r>
            <a:br>
              <a:rPr lang="en-US" dirty="0" smtClean="0"/>
            </a:br>
            <a:r>
              <a:rPr lang="en-US" sz="4000" dirty="0"/>
              <a:t>I</a:t>
            </a:r>
            <a:r>
              <a:rPr lang="en-US" sz="4000" dirty="0" smtClean="0"/>
              <a:t>t tend to involve the shaft of the penis and scrotum</a:t>
            </a:r>
            <a:br>
              <a:rPr lang="en-US" sz="4000" dirty="0" smtClean="0"/>
            </a:br>
            <a:r>
              <a:rPr lang="en-US" sz="4000" dirty="0"/>
              <a:t> </a:t>
            </a:r>
            <a:r>
              <a:rPr lang="en-US" sz="4000" dirty="0" smtClean="0"/>
              <a:t/>
            </a:r>
            <a:br>
              <a:rPr lang="en-US" sz="4000" dirty="0" smtClean="0"/>
            </a:br>
            <a:r>
              <a:rPr lang="en-US" sz="4000" b="1" dirty="0" smtClean="0">
                <a:solidFill>
                  <a:srgbClr val="002060"/>
                </a:solidFill>
              </a:rPr>
              <a:t>Morphology</a:t>
            </a:r>
            <a:r>
              <a:rPr lang="en-US" sz="4000" dirty="0" smtClean="0"/>
              <a:t/>
            </a:r>
            <a:br>
              <a:rPr lang="en-US" sz="4000" dirty="0" smtClean="0"/>
            </a:br>
            <a:r>
              <a:rPr lang="en-US" sz="4000" b="1" dirty="0" smtClean="0">
                <a:solidFill>
                  <a:srgbClr val="00B050"/>
                </a:solidFill>
              </a:rPr>
              <a:t>Grossly: </a:t>
            </a:r>
            <a:r>
              <a:rPr lang="en-US" sz="3600" dirty="0" smtClean="0"/>
              <a:t>solitary </a:t>
            </a:r>
            <a:r>
              <a:rPr lang="en-US" sz="3600" dirty="0" err="1" smtClean="0"/>
              <a:t>thickned</a:t>
            </a:r>
            <a:r>
              <a:rPr lang="en-US" sz="3600" dirty="0" smtClean="0"/>
              <a:t>  grey - white opaque plague , when involving the glans, it </a:t>
            </a:r>
            <a:r>
              <a:rPr lang="en-US" sz="3600" dirty="0" err="1" smtClean="0"/>
              <a:t>apear</a:t>
            </a:r>
            <a:r>
              <a:rPr lang="en-US" sz="3600" dirty="0" smtClean="0"/>
              <a:t> as single or multiple shiny red velvety plaques</a:t>
            </a:r>
            <a:r>
              <a:rPr lang="en-US" sz="4000" dirty="0" smtClean="0"/>
              <a:t>.</a:t>
            </a:r>
            <a:r>
              <a:rPr lang="en-US" sz="4900" dirty="0" smtClean="0"/>
              <a:t> </a:t>
            </a:r>
            <a:r>
              <a:rPr lang="en-US" dirty="0" smtClean="0"/>
              <a:t/>
            </a:r>
            <a:br>
              <a:rPr lang="en-US" dirty="0" smtClean="0"/>
            </a:br>
            <a:endParaRPr lang="ar-IQ" dirty="0"/>
          </a:p>
        </p:txBody>
      </p:sp>
    </p:spTree>
    <p:extLst>
      <p:ext uri="{BB962C8B-B14F-4D97-AF65-F5344CB8AC3E}">
        <p14:creationId xmlns:p14="http://schemas.microsoft.com/office/powerpoint/2010/main" val="3053422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425952" cy="1143000"/>
          </a:xfrm>
        </p:spPr>
        <p:txBody>
          <a:bodyPr>
            <a:noAutofit/>
          </a:bodyPr>
          <a:lstStyle/>
          <a:p>
            <a:pPr algn="l"/>
            <a:r>
              <a:rPr lang="en-US" sz="3600" b="1" dirty="0" smtClean="0">
                <a:solidFill>
                  <a:srgbClr val="00B050"/>
                </a:solidFill>
              </a:rPr>
              <a:t>Microscopically: </a:t>
            </a:r>
            <a:r>
              <a:rPr lang="en-US" sz="3200" dirty="0" smtClean="0"/>
              <a:t>epidermal hyperplasia with marked dysplasia and numerous mitosis, some of which is atypical, the cells are </a:t>
            </a:r>
            <a:r>
              <a:rPr lang="en-US" sz="3200" dirty="0" err="1" smtClean="0"/>
              <a:t>hyperchromatic</a:t>
            </a:r>
            <a:r>
              <a:rPr lang="en-US" sz="3200" dirty="0" smtClean="0"/>
              <a:t> and loss of the orderly maturation, the basement membrane is intact.</a:t>
            </a:r>
            <a:br>
              <a:rPr lang="en-US" sz="3200" dirty="0" smtClean="0"/>
            </a:br>
            <a:r>
              <a:rPr lang="en-US" sz="3200" dirty="0"/>
              <a:t/>
            </a:r>
            <a:br>
              <a:rPr lang="en-US" sz="3200" dirty="0"/>
            </a:br>
            <a:r>
              <a:rPr lang="en-US" sz="3200" dirty="0"/>
              <a:t>Bowen's </a:t>
            </a:r>
            <a:r>
              <a:rPr lang="en-US" sz="3200" dirty="0" smtClean="0"/>
              <a:t>disease is a premalignant condition , </a:t>
            </a:r>
            <a:br>
              <a:rPr lang="en-US" sz="3200" dirty="0" smtClean="0"/>
            </a:br>
            <a:r>
              <a:rPr lang="en-US" sz="3200" dirty="0" smtClean="0"/>
              <a:t>10 % of cases transform into invasive squamous cell carcinoma</a:t>
            </a:r>
            <a:endParaRPr lang="ar-IQ" sz="3200" dirty="0"/>
          </a:p>
        </p:txBody>
      </p:sp>
    </p:spTree>
    <p:extLst>
      <p:ext uri="{BB962C8B-B14F-4D97-AF65-F5344CB8AC3E}">
        <p14:creationId xmlns:p14="http://schemas.microsoft.com/office/powerpoint/2010/main" val="2322963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68960"/>
            <a:ext cx="8229600" cy="1143000"/>
          </a:xfrm>
        </p:spPr>
        <p:txBody>
          <a:bodyPr>
            <a:normAutofit fontScale="90000"/>
          </a:bodyPr>
          <a:lstStyle/>
          <a:p>
            <a:pPr algn="l"/>
            <a:r>
              <a:rPr lang="en-US" sz="4900" b="1" dirty="0" smtClean="0">
                <a:solidFill>
                  <a:srgbClr val="FF0000"/>
                </a:solidFill>
              </a:rPr>
              <a:t>2.Squamous cell carcinoma:</a:t>
            </a:r>
            <a:r>
              <a:rPr lang="en-US" dirty="0" smtClean="0"/>
              <a:t/>
            </a:r>
            <a:br>
              <a:rPr lang="en-US" dirty="0" smtClean="0"/>
            </a:br>
            <a:r>
              <a:rPr lang="en-US" dirty="0" smtClean="0"/>
              <a:t>.</a:t>
            </a:r>
            <a:r>
              <a:rPr lang="en-US" sz="4000" dirty="0" smtClean="0"/>
              <a:t>Rare</a:t>
            </a:r>
            <a:br>
              <a:rPr lang="en-US" sz="4000" dirty="0" smtClean="0"/>
            </a:br>
            <a:r>
              <a:rPr lang="en-US" sz="4000" dirty="0" smtClean="0"/>
              <a:t>.40-70 years</a:t>
            </a:r>
            <a:br>
              <a:rPr lang="en-US" sz="4000" dirty="0" smtClean="0"/>
            </a:br>
            <a:r>
              <a:rPr lang="en-US" sz="4000" dirty="0" smtClean="0"/>
              <a:t>.Risk factors:  </a:t>
            </a:r>
            <a:r>
              <a:rPr lang="en-US" sz="4000" b="1" dirty="0" smtClean="0">
                <a:solidFill>
                  <a:srgbClr val="0070C0"/>
                </a:solidFill>
              </a:rPr>
              <a:t>-poor genital hygiene</a:t>
            </a:r>
            <a:br>
              <a:rPr lang="en-US" sz="4000" b="1" dirty="0" smtClean="0">
                <a:solidFill>
                  <a:srgbClr val="0070C0"/>
                </a:solidFill>
              </a:rPr>
            </a:br>
            <a:r>
              <a:rPr lang="en-US" sz="4000" b="1" dirty="0">
                <a:solidFill>
                  <a:srgbClr val="0070C0"/>
                </a:solidFill>
              </a:rPr>
              <a:t> </a:t>
            </a:r>
            <a:r>
              <a:rPr lang="en-US" sz="4000" b="1" dirty="0" smtClean="0">
                <a:solidFill>
                  <a:srgbClr val="0070C0"/>
                </a:solidFill>
              </a:rPr>
              <a:t>                        -HPV type 16 and 18</a:t>
            </a:r>
            <a:br>
              <a:rPr lang="en-US" sz="4000" b="1" dirty="0" smtClean="0">
                <a:solidFill>
                  <a:srgbClr val="0070C0"/>
                </a:solidFill>
              </a:rPr>
            </a:br>
            <a:r>
              <a:rPr lang="en-US" sz="4000" dirty="0" smtClean="0"/>
              <a:t>. Circumcision confers protection</a:t>
            </a:r>
            <a:br>
              <a:rPr lang="en-US" sz="4000" dirty="0" smtClean="0"/>
            </a:br>
            <a:r>
              <a:rPr lang="en-US" sz="4000" dirty="0" smtClean="0"/>
              <a:t>.Slowly growing ,non painful ,locally                 invasive lesion</a:t>
            </a:r>
            <a:br>
              <a:rPr lang="en-US" sz="4000" dirty="0" smtClean="0"/>
            </a:br>
            <a:r>
              <a:rPr lang="en-US" sz="4000" dirty="0" smtClean="0"/>
              <a:t>.</a:t>
            </a:r>
            <a:r>
              <a:rPr lang="en-US" sz="4000" dirty="0"/>
              <a:t>E</a:t>
            </a:r>
            <a:r>
              <a:rPr lang="en-US" sz="4000" dirty="0" smtClean="0"/>
              <a:t>arly </a:t>
            </a:r>
            <a:r>
              <a:rPr lang="en-US" sz="4000" dirty="0" smtClean="0"/>
              <a:t>inguinal lymph nodes </a:t>
            </a:r>
            <a:r>
              <a:rPr lang="en-US" sz="4000" dirty="0"/>
              <a:t>metastasis</a:t>
            </a:r>
            <a:r>
              <a:rPr lang="en-US" sz="4000" dirty="0" smtClean="0"/>
              <a:t> and     rare distant metastasis</a:t>
            </a:r>
            <a:r>
              <a:rPr lang="en-US" dirty="0" smtClean="0"/>
              <a:t/>
            </a:r>
            <a:br>
              <a:rPr lang="en-US" dirty="0" smtClean="0"/>
            </a:br>
            <a:endParaRPr lang="ar-IQ" dirty="0"/>
          </a:p>
        </p:txBody>
      </p:sp>
    </p:spTree>
    <p:extLst>
      <p:ext uri="{BB962C8B-B14F-4D97-AF65-F5344CB8AC3E}">
        <p14:creationId xmlns:p14="http://schemas.microsoft.com/office/powerpoint/2010/main" val="2960241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normAutofit fontScale="90000"/>
          </a:bodyPr>
          <a:lstStyle/>
          <a:p>
            <a:pPr algn="l"/>
            <a:r>
              <a:rPr lang="en-US" sz="4900" b="1" dirty="0" smtClean="0">
                <a:solidFill>
                  <a:srgbClr val="00B050"/>
                </a:solidFill>
              </a:rPr>
              <a:t>Morphology</a:t>
            </a:r>
            <a:r>
              <a:rPr lang="en-US" dirty="0" smtClean="0"/>
              <a:t/>
            </a:r>
            <a:br>
              <a:rPr lang="en-US" dirty="0" smtClean="0"/>
            </a:br>
            <a:r>
              <a:rPr lang="en-US" dirty="0" smtClean="0"/>
              <a:t/>
            </a:r>
            <a:br>
              <a:rPr lang="en-US" dirty="0" smtClean="0"/>
            </a:br>
            <a:r>
              <a:rPr lang="en-US" b="1" dirty="0" smtClean="0">
                <a:solidFill>
                  <a:srgbClr val="FF0000"/>
                </a:solidFill>
              </a:rPr>
              <a:t>Grossly: </a:t>
            </a:r>
            <a:r>
              <a:rPr lang="en-US" dirty="0" smtClean="0"/>
              <a:t>papillary or flat lesion on the </a:t>
            </a:r>
            <a:r>
              <a:rPr lang="ar-IQ" dirty="0" smtClean="0"/>
              <a:t/>
            </a:r>
            <a:br>
              <a:rPr lang="ar-IQ" dirty="0" smtClean="0"/>
            </a:br>
            <a:r>
              <a:rPr lang="en-US" dirty="0" smtClean="0"/>
              <a:t>glans or prepuce</a:t>
            </a: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Microscopically: </a:t>
            </a:r>
            <a:r>
              <a:rPr lang="en-US" dirty="0" smtClean="0"/>
              <a:t>usually moderately differentiated with keratinization</a:t>
            </a:r>
            <a:br>
              <a:rPr lang="en-US" dirty="0" smtClean="0"/>
            </a:br>
            <a:endParaRPr lang="ar-IQ" dirty="0"/>
          </a:p>
        </p:txBody>
      </p:sp>
    </p:spTree>
    <p:extLst>
      <p:ext uri="{BB962C8B-B14F-4D97-AF65-F5344CB8AC3E}">
        <p14:creationId xmlns:p14="http://schemas.microsoft.com/office/powerpoint/2010/main" val="3476582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50"/>
            <a:ext cx="8147248" cy="1143000"/>
          </a:xfrm>
        </p:spPr>
        <p:txBody>
          <a:bodyPr>
            <a:normAutofit/>
          </a:bodyPr>
          <a:lstStyle/>
          <a:p>
            <a:r>
              <a:rPr lang="en-US" sz="3200" b="1" dirty="0">
                <a:solidFill>
                  <a:schemeClr val="tx2"/>
                </a:solidFill>
              </a:rPr>
              <a:t>Squamous cell carcinoma</a:t>
            </a:r>
            <a:endParaRPr lang="ar-IQ" sz="3200" dirty="0">
              <a:solidFill>
                <a:schemeClr val="tx2"/>
              </a:solidFill>
            </a:endParaRPr>
          </a:p>
        </p:txBody>
      </p:sp>
      <p:pic>
        <p:nvPicPr>
          <p:cNvPr id="2050" name="Picture 2" descr="C:\Users\hp\Downloads\IMG-89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59" y="908720"/>
            <a:ext cx="7848872"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23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085584" cy="3730426"/>
          </a:xfrm>
        </p:spPr>
        <p:txBody>
          <a:bodyPr>
            <a:normAutofit fontScale="90000"/>
          </a:bodyPr>
          <a:lstStyle/>
          <a:p>
            <a:pPr algn="l"/>
            <a:r>
              <a:rPr lang="en-US" sz="4900" b="1" dirty="0" smtClean="0">
                <a:solidFill>
                  <a:srgbClr val="FF0000"/>
                </a:solidFill>
              </a:rPr>
              <a:t>       Testis and epididymis</a:t>
            </a:r>
            <a:r>
              <a:rPr lang="en-US" dirty="0" smtClean="0"/>
              <a:t/>
            </a:r>
            <a:br>
              <a:rPr lang="en-US" dirty="0" smtClean="0"/>
            </a:br>
            <a:r>
              <a:rPr lang="ar-IQ" dirty="0" smtClean="0"/>
              <a:t/>
            </a:r>
            <a:br>
              <a:rPr lang="ar-IQ" dirty="0" smtClean="0"/>
            </a:br>
            <a:r>
              <a:rPr lang="en-US" dirty="0" smtClean="0"/>
              <a:t/>
            </a:r>
            <a:br>
              <a:rPr lang="en-US" dirty="0" smtClean="0"/>
            </a:br>
            <a:r>
              <a:rPr lang="en-US" sz="3600" b="1" dirty="0" smtClean="0">
                <a:solidFill>
                  <a:srgbClr val="002060"/>
                </a:solidFill>
              </a:rPr>
              <a:t>1. Congenital anomalies</a:t>
            </a:r>
            <a:br>
              <a:rPr lang="en-US" sz="3600" b="1" dirty="0" smtClean="0">
                <a:solidFill>
                  <a:srgbClr val="002060"/>
                </a:solidFill>
              </a:rPr>
            </a:br>
            <a:r>
              <a:rPr lang="en-US" sz="3600" b="1" dirty="0" smtClean="0">
                <a:solidFill>
                  <a:srgbClr val="002060"/>
                </a:solidFill>
              </a:rPr>
              <a:t>2. Regressive changes</a:t>
            </a:r>
            <a:br>
              <a:rPr lang="en-US" sz="3600" b="1" dirty="0" smtClean="0">
                <a:solidFill>
                  <a:srgbClr val="002060"/>
                </a:solidFill>
              </a:rPr>
            </a:br>
            <a:r>
              <a:rPr lang="en-US" sz="3600" b="1" dirty="0" smtClean="0">
                <a:solidFill>
                  <a:srgbClr val="002060"/>
                </a:solidFill>
              </a:rPr>
              <a:t>3. Inflammation</a:t>
            </a:r>
            <a:br>
              <a:rPr lang="en-US" sz="3600" b="1" dirty="0" smtClean="0">
                <a:solidFill>
                  <a:srgbClr val="002060"/>
                </a:solidFill>
              </a:rPr>
            </a:br>
            <a:r>
              <a:rPr lang="en-US" sz="3600" b="1" dirty="0" smtClean="0">
                <a:solidFill>
                  <a:srgbClr val="002060"/>
                </a:solidFill>
              </a:rPr>
              <a:t>4. Vascular disorders</a:t>
            </a:r>
            <a:br>
              <a:rPr lang="en-US" sz="3600" b="1" dirty="0" smtClean="0">
                <a:solidFill>
                  <a:srgbClr val="002060"/>
                </a:solidFill>
              </a:rPr>
            </a:br>
            <a:r>
              <a:rPr lang="en-US" sz="3600" b="1" dirty="0" smtClean="0">
                <a:solidFill>
                  <a:srgbClr val="002060"/>
                </a:solidFill>
              </a:rPr>
              <a:t>5. Testicular tumors</a:t>
            </a:r>
            <a:br>
              <a:rPr lang="en-US" sz="3600" b="1" dirty="0" smtClean="0">
                <a:solidFill>
                  <a:srgbClr val="002060"/>
                </a:solidFill>
              </a:rPr>
            </a:br>
            <a:endParaRPr lang="ar-IQ" sz="3600" b="1" dirty="0">
              <a:solidFill>
                <a:srgbClr val="002060"/>
              </a:solidFill>
            </a:endParaRPr>
          </a:p>
        </p:txBody>
      </p:sp>
      <p:pic>
        <p:nvPicPr>
          <p:cNvPr id="1026" name="Picture 2" descr="C:\Users\hp\Downloads\IMG-88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484784"/>
            <a:ext cx="420090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955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96952"/>
            <a:ext cx="8640960" cy="1143000"/>
          </a:xfrm>
        </p:spPr>
        <p:txBody>
          <a:bodyPr>
            <a:normAutofit fontScale="90000"/>
          </a:bodyPr>
          <a:lstStyle/>
          <a:p>
            <a:pPr algn="l"/>
            <a:r>
              <a:rPr lang="en-US" sz="4900" b="1" dirty="0" smtClean="0">
                <a:solidFill>
                  <a:srgbClr val="00B0F0"/>
                </a:solidFill>
              </a:rPr>
              <a:t>1. </a:t>
            </a:r>
            <a:r>
              <a:rPr lang="en-US" sz="4900" b="1" dirty="0" err="1" smtClean="0">
                <a:solidFill>
                  <a:srgbClr val="00B0F0"/>
                </a:solidFill>
              </a:rPr>
              <a:t>Cryptochidism</a:t>
            </a:r>
            <a:r>
              <a:rPr lang="en-US" dirty="0" smtClean="0"/>
              <a:t/>
            </a:r>
            <a:br>
              <a:rPr lang="en-US" dirty="0" smtClean="0"/>
            </a:br>
            <a:r>
              <a:rPr lang="en-US" dirty="0" smtClean="0"/>
              <a:t> </a:t>
            </a:r>
            <a:r>
              <a:rPr lang="en-US" sz="5300" dirty="0" smtClean="0"/>
              <a:t>.</a:t>
            </a:r>
            <a:r>
              <a:rPr lang="en-US" sz="4000" dirty="0" smtClean="0"/>
              <a:t>It refers to incomplete descent of the testis from the abdomen to the scrotum and is present in about </a:t>
            </a:r>
            <a:r>
              <a:rPr lang="en-US" sz="4000" dirty="0" smtClean="0">
                <a:solidFill>
                  <a:srgbClr val="FF0000"/>
                </a:solidFill>
              </a:rPr>
              <a:t>1 % of 1-year </a:t>
            </a:r>
            <a:r>
              <a:rPr lang="en-US" sz="4000" dirty="0" smtClean="0"/>
              <a:t>old male infants. </a:t>
            </a:r>
            <a:br>
              <a:rPr lang="en-US" sz="4000" dirty="0" smtClean="0"/>
            </a:br>
            <a:r>
              <a:rPr lang="en-US" dirty="0" smtClean="0"/>
              <a:t>.</a:t>
            </a:r>
            <a:r>
              <a:rPr lang="en-US" sz="4000" dirty="0" smtClean="0"/>
              <a:t>Bilateral, sometimes unilateral is associated with </a:t>
            </a:r>
            <a:r>
              <a:rPr lang="en-US" sz="4000" dirty="0" smtClean="0">
                <a:solidFill>
                  <a:srgbClr val="FF0000"/>
                </a:solidFill>
              </a:rPr>
              <a:t>tubular atrophy and sterility</a:t>
            </a:r>
            <a:r>
              <a:rPr lang="en-US" sz="4000" dirty="0" smtClean="0"/>
              <a:t>.</a:t>
            </a:r>
            <a:br>
              <a:rPr lang="en-US" sz="4000" dirty="0" smtClean="0"/>
            </a:br>
            <a:r>
              <a:rPr lang="en-US" sz="4000" dirty="0" smtClean="0"/>
              <a:t/>
            </a:r>
            <a:br>
              <a:rPr lang="en-US" sz="4000" dirty="0" smtClean="0"/>
            </a:br>
            <a:r>
              <a:rPr lang="en-US" sz="4000" dirty="0" smtClean="0"/>
              <a:t>.It carries 3-5 folds higher risk of testicular </a:t>
            </a:r>
            <a:r>
              <a:rPr lang="en-US" sz="4000" dirty="0" smtClean="0">
                <a:solidFill>
                  <a:srgbClr val="FF0000"/>
                </a:solidFill>
              </a:rPr>
              <a:t>cancer</a:t>
            </a:r>
            <a:r>
              <a:rPr lang="en-US" sz="4000" dirty="0" smtClean="0"/>
              <a:t>.</a:t>
            </a:r>
            <a:br>
              <a:rPr lang="en-US" sz="4000" dirty="0" smtClean="0"/>
            </a:br>
            <a:endParaRPr lang="ar-IQ" sz="4000" dirty="0"/>
          </a:p>
        </p:txBody>
      </p:sp>
    </p:spTree>
    <p:extLst>
      <p:ext uri="{BB962C8B-B14F-4D97-AF65-F5344CB8AC3E}">
        <p14:creationId xmlns:p14="http://schemas.microsoft.com/office/powerpoint/2010/main" val="437311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29600" cy="1143000"/>
          </a:xfrm>
        </p:spPr>
        <p:txBody>
          <a:bodyPr>
            <a:normAutofit fontScale="90000"/>
          </a:bodyPr>
          <a:lstStyle/>
          <a:p>
            <a:pPr algn="l"/>
            <a:r>
              <a:rPr lang="en-US" b="1" dirty="0" smtClean="0">
                <a:solidFill>
                  <a:srgbClr val="FF0000"/>
                </a:solidFill>
              </a:rPr>
              <a:t>Morphology</a:t>
            </a:r>
            <a:r>
              <a:rPr lang="en-US" dirty="0" smtClean="0"/>
              <a:t/>
            </a:r>
            <a:br>
              <a:rPr lang="en-US" dirty="0" smtClean="0"/>
            </a:br>
            <a:r>
              <a:rPr lang="en-US" dirty="0" smtClean="0"/>
              <a:t/>
            </a:r>
            <a:br>
              <a:rPr lang="en-US" dirty="0" smtClean="0"/>
            </a:br>
            <a:r>
              <a:rPr lang="en-US" dirty="0" smtClean="0"/>
              <a:t>.</a:t>
            </a:r>
            <a:r>
              <a:rPr lang="en-US" sz="3600" b="1" dirty="0" smtClean="0">
                <a:solidFill>
                  <a:srgbClr val="92D050"/>
                </a:solidFill>
              </a:rPr>
              <a:t>Gross</a:t>
            </a:r>
            <a:r>
              <a:rPr lang="en-US" sz="3600" dirty="0" smtClean="0"/>
              <a:t>: the </a:t>
            </a:r>
            <a:r>
              <a:rPr lang="en-US" sz="3600" dirty="0" err="1" smtClean="0"/>
              <a:t>cryptochid</a:t>
            </a:r>
            <a:r>
              <a:rPr lang="en-US" sz="3600" dirty="0" smtClean="0"/>
              <a:t> testis </a:t>
            </a:r>
            <a:r>
              <a:rPr lang="en-US" sz="3600" dirty="0" err="1" smtClean="0"/>
              <a:t>apears</a:t>
            </a:r>
            <a:r>
              <a:rPr lang="en-US" sz="3600" dirty="0" smtClean="0"/>
              <a:t> to                                 be small and firm.</a:t>
            </a:r>
            <a:br>
              <a:rPr lang="en-US" sz="3600" dirty="0" smtClean="0"/>
            </a:br>
            <a:r>
              <a:rPr lang="en-US" sz="3600" dirty="0" smtClean="0"/>
              <a:t>.</a:t>
            </a:r>
            <a:r>
              <a:rPr lang="en-US" sz="3600" b="1" dirty="0" smtClean="0">
                <a:solidFill>
                  <a:srgbClr val="92D050"/>
                </a:solidFill>
              </a:rPr>
              <a:t>Histopathology</a:t>
            </a:r>
            <a:r>
              <a:rPr lang="en-US" sz="3600" dirty="0" smtClean="0"/>
              <a:t>:</a:t>
            </a:r>
            <a:br>
              <a:rPr lang="en-US" sz="3600" dirty="0" smtClean="0"/>
            </a:br>
            <a:r>
              <a:rPr lang="en-US" sz="3600" dirty="0" smtClean="0"/>
              <a:t>     - arrested germ cell development</a:t>
            </a:r>
            <a:br>
              <a:rPr lang="en-US" sz="3600" dirty="0" smtClean="0"/>
            </a:br>
            <a:r>
              <a:rPr lang="en-US" sz="3600" dirty="0" smtClean="0"/>
              <a:t>     - marked hyalinization and thickening of the           basement membrane of the spermatic                  tubules.  </a:t>
            </a:r>
            <a:endParaRPr lang="ar-IQ" sz="3600" dirty="0"/>
          </a:p>
        </p:txBody>
      </p:sp>
    </p:spTree>
    <p:extLst>
      <p:ext uri="{BB962C8B-B14F-4D97-AF65-F5344CB8AC3E}">
        <p14:creationId xmlns:p14="http://schemas.microsoft.com/office/powerpoint/2010/main" val="2237154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002060"/>
                </a:solidFill>
              </a:rPr>
              <a:t>A: Normal testis</a:t>
            </a:r>
            <a:br>
              <a:rPr lang="en-US" sz="2400" b="1" dirty="0" smtClean="0">
                <a:solidFill>
                  <a:srgbClr val="002060"/>
                </a:solidFill>
              </a:rPr>
            </a:br>
            <a:r>
              <a:rPr lang="en-US" sz="2400" b="1" dirty="0" smtClean="0">
                <a:solidFill>
                  <a:srgbClr val="002060"/>
                </a:solidFill>
              </a:rPr>
              <a:t>B: Testicular atrophy in </a:t>
            </a:r>
            <a:r>
              <a:rPr lang="en-US" sz="2400" b="1" dirty="0" err="1" smtClean="0">
                <a:solidFill>
                  <a:srgbClr val="002060"/>
                </a:solidFill>
              </a:rPr>
              <a:t>cryptochidism</a:t>
            </a:r>
            <a:endParaRPr lang="ar-IQ" sz="2400" b="1" dirty="0">
              <a:solidFill>
                <a:srgbClr val="002060"/>
              </a:solidFill>
            </a:endParaRPr>
          </a:p>
        </p:txBody>
      </p:sp>
      <p:pic>
        <p:nvPicPr>
          <p:cNvPr id="1026" name="Picture 2" descr="C:\Users\hp\Downloads\IMG-75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89" y="1412776"/>
            <a:ext cx="806489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4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8229600" cy="1143000"/>
          </a:xfrm>
        </p:spPr>
        <p:txBody>
          <a:bodyPr>
            <a:normAutofit fontScale="90000"/>
          </a:bodyPr>
          <a:lstStyle/>
          <a:p>
            <a:pPr algn="l"/>
            <a:r>
              <a:rPr lang="en-US" sz="4000" dirty="0">
                <a:solidFill>
                  <a:srgbClr val="7030A0"/>
                </a:solidFill>
              </a:rPr>
              <a:t>References</a:t>
            </a:r>
            <a:br>
              <a:rPr lang="en-US" sz="4000" dirty="0">
                <a:solidFill>
                  <a:srgbClr val="7030A0"/>
                </a:solidFill>
              </a:rPr>
            </a:br>
            <a:r>
              <a:rPr lang="en-US" sz="4000" dirty="0">
                <a:solidFill>
                  <a:srgbClr val="7030A0"/>
                </a:solidFill>
              </a:rPr>
              <a:t/>
            </a:r>
            <a:br>
              <a:rPr lang="en-US" sz="4000" dirty="0">
                <a:solidFill>
                  <a:srgbClr val="7030A0"/>
                </a:solidFill>
              </a:rPr>
            </a:br>
            <a:r>
              <a:rPr lang="en-US" sz="4000" dirty="0">
                <a:solidFill>
                  <a:srgbClr val="7030A0"/>
                </a:solidFill>
              </a:rPr>
              <a:t> </a:t>
            </a:r>
            <a:r>
              <a:rPr lang="en-US" sz="4000" dirty="0">
                <a:solidFill>
                  <a:prstClr val="black"/>
                </a:solidFill>
              </a:rPr>
              <a:t>.</a:t>
            </a:r>
            <a:r>
              <a:rPr lang="en-US" sz="3200" dirty="0">
                <a:solidFill>
                  <a:prstClr val="black"/>
                </a:solidFill>
              </a:rPr>
              <a:t>Robbins and </a:t>
            </a:r>
            <a:r>
              <a:rPr lang="en-US" sz="3200" dirty="0" err="1">
                <a:solidFill>
                  <a:prstClr val="black"/>
                </a:solidFill>
              </a:rPr>
              <a:t>cotran</a:t>
            </a:r>
            <a:r>
              <a:rPr lang="en-US" sz="3200" dirty="0">
                <a:solidFill>
                  <a:prstClr val="black"/>
                </a:solidFill>
              </a:rPr>
              <a:t> pathologic basis of disease</a:t>
            </a:r>
            <a:br>
              <a:rPr lang="en-US" sz="3200" dirty="0">
                <a:solidFill>
                  <a:prstClr val="black"/>
                </a:solidFill>
              </a:rPr>
            </a:br>
            <a:r>
              <a:rPr lang="en-US" sz="3200" dirty="0">
                <a:solidFill>
                  <a:prstClr val="black"/>
                </a:solidFill>
              </a:rPr>
              <a:t> .www.pathologyoutlines.com.</a:t>
            </a:r>
            <a:br>
              <a:rPr lang="en-US" sz="3200" dirty="0">
                <a:solidFill>
                  <a:prstClr val="black"/>
                </a:solidFill>
              </a:rPr>
            </a:br>
            <a:r>
              <a:rPr lang="en-US" sz="3200" dirty="0">
                <a:solidFill>
                  <a:prstClr val="black"/>
                </a:solidFill>
              </a:rPr>
              <a:t> .www.webpathology.com.</a:t>
            </a:r>
            <a:endParaRPr lang="ar-IQ" dirty="0"/>
          </a:p>
        </p:txBody>
      </p:sp>
    </p:spTree>
    <p:extLst>
      <p:ext uri="{BB962C8B-B14F-4D97-AF65-F5344CB8AC3E}">
        <p14:creationId xmlns:p14="http://schemas.microsoft.com/office/powerpoint/2010/main" val="665863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0"/>
            <a:ext cx="8229600" cy="1143000"/>
          </a:xfrm>
        </p:spPr>
        <p:txBody>
          <a:bodyPr>
            <a:normAutofit fontScale="90000"/>
          </a:bodyPr>
          <a:lstStyle/>
          <a:p>
            <a:pPr algn="l"/>
            <a:r>
              <a:rPr lang="en-US" b="1" dirty="0" smtClean="0">
                <a:solidFill>
                  <a:srgbClr val="00B0F0"/>
                </a:solidFill>
              </a:rPr>
              <a:t>2.Regressive changes</a:t>
            </a:r>
            <a:r>
              <a:rPr lang="en-US" dirty="0" smtClean="0"/>
              <a:t/>
            </a:r>
            <a:br>
              <a:rPr lang="en-US" dirty="0" smtClean="0"/>
            </a:br>
            <a:r>
              <a:rPr lang="en-US" sz="3600" dirty="0">
                <a:solidFill>
                  <a:srgbClr val="00B050"/>
                </a:solidFill>
              </a:rPr>
              <a:t>A</a:t>
            </a:r>
            <a:r>
              <a:rPr lang="en-US" sz="3600" dirty="0" smtClean="0">
                <a:solidFill>
                  <a:srgbClr val="00B050"/>
                </a:solidFill>
              </a:rPr>
              <a:t>trophy and decreased fertility</a:t>
            </a:r>
            <a:r>
              <a:rPr lang="en-US" sz="3600" dirty="0" smtClean="0"/>
              <a:t>: may be caused   by one of the following conditions:</a:t>
            </a:r>
            <a:br>
              <a:rPr lang="en-US" sz="3600" dirty="0" smtClean="0"/>
            </a:br>
            <a:r>
              <a:rPr lang="en-US" sz="3600" dirty="0" smtClean="0"/>
              <a:t/>
            </a:r>
            <a:br>
              <a:rPr lang="en-US" sz="3600" dirty="0" smtClean="0"/>
            </a:br>
            <a:r>
              <a:rPr lang="en-US" sz="3600" dirty="0" smtClean="0">
                <a:solidFill>
                  <a:srgbClr val="FF0000"/>
                </a:solidFill>
              </a:rPr>
              <a:t>1. Atherosclerotic narrowing of blood supply</a:t>
            </a:r>
            <a:br>
              <a:rPr lang="en-US" sz="3600" dirty="0" smtClean="0">
                <a:solidFill>
                  <a:srgbClr val="FF0000"/>
                </a:solidFill>
              </a:rPr>
            </a:br>
            <a:r>
              <a:rPr lang="en-US" sz="3600" dirty="0" smtClean="0">
                <a:solidFill>
                  <a:srgbClr val="FF0000"/>
                </a:solidFill>
              </a:rPr>
              <a:t>2. The end stage of an inflammatory </a:t>
            </a:r>
            <a:r>
              <a:rPr lang="en-US" sz="3600" dirty="0" err="1" smtClean="0">
                <a:solidFill>
                  <a:srgbClr val="FF0000"/>
                </a:solidFill>
              </a:rPr>
              <a:t>orchitis</a:t>
            </a:r>
            <a:r>
              <a:rPr lang="en-US" sz="3600" dirty="0" smtClean="0">
                <a:solidFill>
                  <a:srgbClr val="FF0000"/>
                </a:solidFill>
              </a:rPr>
              <a:t/>
            </a:r>
            <a:br>
              <a:rPr lang="en-US" sz="3600" dirty="0" smtClean="0">
                <a:solidFill>
                  <a:srgbClr val="FF0000"/>
                </a:solidFill>
              </a:rPr>
            </a:br>
            <a:r>
              <a:rPr lang="en-US" sz="3600" dirty="0" smtClean="0">
                <a:solidFill>
                  <a:srgbClr val="FF0000"/>
                </a:solidFill>
              </a:rPr>
              <a:t>3. </a:t>
            </a:r>
            <a:r>
              <a:rPr lang="en-US" sz="3600" dirty="0" err="1" smtClean="0">
                <a:solidFill>
                  <a:srgbClr val="FF0000"/>
                </a:solidFill>
              </a:rPr>
              <a:t>Cryptochidism</a:t>
            </a:r>
            <a:r>
              <a:rPr lang="en-US" sz="3600" dirty="0" smtClean="0">
                <a:solidFill>
                  <a:srgbClr val="FF0000"/>
                </a:solidFill>
              </a:rPr>
              <a:t/>
            </a:r>
            <a:br>
              <a:rPr lang="en-US" sz="3600" dirty="0" smtClean="0">
                <a:solidFill>
                  <a:srgbClr val="FF0000"/>
                </a:solidFill>
              </a:rPr>
            </a:br>
            <a:r>
              <a:rPr lang="en-US" sz="3600" dirty="0" smtClean="0">
                <a:solidFill>
                  <a:srgbClr val="FF0000"/>
                </a:solidFill>
              </a:rPr>
              <a:t>4. Hypopituitarism</a:t>
            </a:r>
            <a:br>
              <a:rPr lang="en-US" sz="3600" dirty="0" smtClean="0">
                <a:solidFill>
                  <a:srgbClr val="FF0000"/>
                </a:solidFill>
              </a:rPr>
            </a:br>
            <a:r>
              <a:rPr lang="en-US" sz="3600" dirty="0" smtClean="0">
                <a:solidFill>
                  <a:srgbClr val="FF0000"/>
                </a:solidFill>
              </a:rPr>
              <a:t>5. Malnutrition or cachexia</a:t>
            </a:r>
            <a:br>
              <a:rPr lang="en-US" sz="3600" dirty="0" smtClean="0">
                <a:solidFill>
                  <a:srgbClr val="FF0000"/>
                </a:solidFill>
              </a:rPr>
            </a:br>
            <a:r>
              <a:rPr lang="en-US" sz="3600" dirty="0" smtClean="0">
                <a:solidFill>
                  <a:srgbClr val="FF0000"/>
                </a:solidFill>
              </a:rPr>
              <a:t>6. Irradiation</a:t>
            </a:r>
            <a:br>
              <a:rPr lang="en-US" sz="3600" dirty="0" smtClean="0">
                <a:solidFill>
                  <a:srgbClr val="FF0000"/>
                </a:solidFill>
              </a:rPr>
            </a:br>
            <a:r>
              <a:rPr lang="en-US" sz="3600" dirty="0" smtClean="0">
                <a:solidFill>
                  <a:srgbClr val="FF0000"/>
                </a:solidFill>
              </a:rPr>
              <a:t>7. Prolonged </a:t>
            </a:r>
            <a:r>
              <a:rPr lang="en-US" sz="3600" dirty="0" err="1" smtClean="0">
                <a:solidFill>
                  <a:srgbClr val="FF0000"/>
                </a:solidFill>
              </a:rPr>
              <a:t>adminstration</a:t>
            </a:r>
            <a:r>
              <a:rPr lang="en-US" sz="3600" dirty="0" smtClean="0">
                <a:solidFill>
                  <a:srgbClr val="FF0000"/>
                </a:solidFill>
              </a:rPr>
              <a:t> of </a:t>
            </a:r>
            <a:r>
              <a:rPr lang="en-US" sz="3600" dirty="0" err="1" smtClean="0">
                <a:solidFill>
                  <a:srgbClr val="FF0000"/>
                </a:solidFill>
              </a:rPr>
              <a:t>antiandrogens</a:t>
            </a:r>
            <a:endParaRPr lang="ar-IQ" dirty="0"/>
          </a:p>
        </p:txBody>
      </p:sp>
    </p:spTree>
    <p:extLst>
      <p:ext uri="{BB962C8B-B14F-4D97-AF65-F5344CB8AC3E}">
        <p14:creationId xmlns:p14="http://schemas.microsoft.com/office/powerpoint/2010/main" val="2038100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68960"/>
            <a:ext cx="8373616" cy="1143000"/>
          </a:xfrm>
        </p:spPr>
        <p:txBody>
          <a:bodyPr>
            <a:normAutofit fontScale="90000"/>
          </a:bodyPr>
          <a:lstStyle/>
          <a:p>
            <a:pPr algn="l"/>
            <a:r>
              <a:rPr lang="en-US" sz="4900" b="1" dirty="0" smtClean="0">
                <a:solidFill>
                  <a:srgbClr val="00B0F0"/>
                </a:solidFill>
              </a:rPr>
              <a:t>3.Inflammation</a:t>
            </a:r>
            <a:r>
              <a:rPr lang="en-US" sz="4000" dirty="0" smtClean="0"/>
              <a:t/>
            </a:r>
            <a:br>
              <a:rPr lang="en-US" sz="4000" dirty="0" smtClean="0"/>
            </a:br>
            <a:r>
              <a:rPr lang="en-US" sz="4000" dirty="0"/>
              <a:t> </a:t>
            </a:r>
            <a:r>
              <a:rPr lang="en-US" sz="4000" dirty="0" smtClean="0"/>
              <a:t>.</a:t>
            </a:r>
            <a:r>
              <a:rPr lang="en-US" sz="3600" dirty="0" smtClean="0"/>
              <a:t>More common in epididymis than in the        testis, of 2 types</a:t>
            </a:r>
            <a:br>
              <a:rPr lang="en-US" sz="3600" dirty="0" smtClean="0"/>
            </a:br>
            <a:r>
              <a:rPr lang="en-US" sz="3600" b="1" dirty="0" smtClean="0">
                <a:solidFill>
                  <a:srgbClr val="FF0000"/>
                </a:solidFill>
              </a:rPr>
              <a:t>A: Nonspecific </a:t>
            </a:r>
            <a:r>
              <a:rPr lang="en-US" sz="3600" dirty="0" smtClean="0"/>
              <a:t>: commonly related to urinary                                      tract infections (cystitis,                                              urethritis </a:t>
            </a:r>
            <a:r>
              <a:rPr lang="en-US" sz="3600" dirty="0"/>
              <a:t>,</a:t>
            </a:r>
            <a:r>
              <a:rPr lang="en-US" sz="3600" dirty="0" smtClean="0"/>
              <a:t>prostatitis)</a:t>
            </a:r>
            <a:br>
              <a:rPr lang="en-US" sz="3600" dirty="0" smtClean="0"/>
            </a:br>
            <a:r>
              <a:rPr lang="en-US" sz="3600" dirty="0" smtClean="0"/>
              <a:t> </a:t>
            </a:r>
            <a:r>
              <a:rPr lang="en-US" sz="3600" b="1" dirty="0" smtClean="0">
                <a:solidFill>
                  <a:srgbClr val="00B050"/>
                </a:solidFill>
              </a:rPr>
              <a:t>Morphology </a:t>
            </a:r>
            <a:r>
              <a:rPr lang="en-US" sz="3600" dirty="0" smtClean="0"/>
              <a:t>: non specific acute inflammation                               characterized by congestion,</a:t>
            </a:r>
            <a:br>
              <a:rPr lang="en-US" sz="3600" dirty="0" smtClean="0"/>
            </a:br>
            <a:r>
              <a:rPr lang="en-US" sz="3600" dirty="0" smtClean="0"/>
              <a:t>                           edema, infiltration of neutrophils  </a:t>
            </a:r>
            <a:r>
              <a:rPr lang="ar-IQ" sz="3600" dirty="0" smtClean="0"/>
              <a:t/>
            </a:r>
            <a:br>
              <a:rPr lang="ar-IQ" sz="3600" dirty="0" smtClean="0"/>
            </a:br>
            <a:r>
              <a:rPr lang="en-US" sz="3600" dirty="0" smtClean="0"/>
              <a:t>                          ,lymphocytes and macrophages,</a:t>
            </a:r>
            <a:br>
              <a:rPr lang="en-US" sz="3600" dirty="0" smtClean="0"/>
            </a:br>
            <a:r>
              <a:rPr lang="en-US" sz="3600" dirty="0" smtClean="0"/>
              <a:t>                           it may progress to abscess                                          formation.</a:t>
            </a:r>
            <a:br>
              <a:rPr lang="en-US" sz="3600" dirty="0" smtClean="0"/>
            </a:br>
            <a:endParaRPr lang="ar-IQ" sz="3600" dirty="0"/>
          </a:p>
        </p:txBody>
      </p:sp>
    </p:spTree>
    <p:extLst>
      <p:ext uri="{BB962C8B-B14F-4D97-AF65-F5344CB8AC3E}">
        <p14:creationId xmlns:p14="http://schemas.microsoft.com/office/powerpoint/2010/main" val="3779334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229600" cy="1301006"/>
          </a:xfrm>
        </p:spPr>
        <p:txBody>
          <a:bodyPr/>
          <a:lstStyle/>
          <a:p>
            <a:r>
              <a:rPr lang="en-US" b="1" dirty="0" smtClean="0">
                <a:solidFill>
                  <a:srgbClr val="002060"/>
                </a:solidFill>
              </a:rPr>
              <a:t>Acute </a:t>
            </a:r>
            <a:r>
              <a:rPr lang="en-US" b="1" dirty="0" err="1" smtClean="0">
                <a:solidFill>
                  <a:srgbClr val="002060"/>
                </a:solidFill>
              </a:rPr>
              <a:t>epididymo-orchitis</a:t>
            </a:r>
            <a:endParaRPr lang="ar-IQ" b="1" dirty="0">
              <a:solidFill>
                <a:srgbClr val="002060"/>
              </a:solidFill>
            </a:endParaRPr>
          </a:p>
        </p:txBody>
      </p:sp>
      <p:pic>
        <p:nvPicPr>
          <p:cNvPr id="2051" name="Picture 3" descr="C:\Users\hp\Downloads\IMG-75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01" y="890385"/>
            <a:ext cx="3006576" cy="54508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Downloads\IMG-75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890385"/>
            <a:ext cx="5170062" cy="27430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p\Downloads\IMG-75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776" y="3676970"/>
            <a:ext cx="5170062"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08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76872"/>
            <a:ext cx="8229600" cy="1143000"/>
          </a:xfrm>
        </p:spPr>
        <p:txBody>
          <a:bodyPr>
            <a:normAutofit fontScale="90000"/>
          </a:bodyPr>
          <a:lstStyle/>
          <a:p>
            <a:pPr algn="l"/>
            <a:r>
              <a:rPr lang="en-US" b="1" dirty="0" smtClean="0">
                <a:solidFill>
                  <a:srgbClr val="FF0000"/>
                </a:solidFill>
              </a:rPr>
              <a:t>B: Specific inflammations : </a:t>
            </a:r>
            <a:r>
              <a:rPr lang="en-US" dirty="0" smtClean="0"/>
              <a:t/>
            </a:r>
            <a:br>
              <a:rPr lang="en-US" dirty="0" smtClean="0"/>
            </a:br>
            <a:r>
              <a:rPr lang="en-US" dirty="0"/>
              <a:t> </a:t>
            </a:r>
            <a:r>
              <a:rPr lang="en-US" dirty="0" smtClean="0"/>
              <a:t/>
            </a:r>
            <a:br>
              <a:rPr lang="en-US" dirty="0" smtClean="0"/>
            </a:br>
            <a:r>
              <a:rPr lang="en-US" dirty="0" smtClean="0"/>
              <a:t>  </a:t>
            </a:r>
            <a:r>
              <a:rPr lang="en-US" b="1" dirty="0" smtClean="0">
                <a:solidFill>
                  <a:srgbClr val="00B050"/>
                </a:solidFill>
              </a:rPr>
              <a:t>- Gonorrhea</a:t>
            </a:r>
            <a:br>
              <a:rPr lang="en-US" b="1" dirty="0" smtClean="0">
                <a:solidFill>
                  <a:srgbClr val="00B050"/>
                </a:solidFill>
              </a:rPr>
            </a:br>
            <a:r>
              <a:rPr lang="en-US" b="1" dirty="0">
                <a:solidFill>
                  <a:srgbClr val="00B050"/>
                </a:solidFill>
              </a:rPr>
              <a:t> </a:t>
            </a:r>
            <a:r>
              <a:rPr lang="en-US" b="1" dirty="0" smtClean="0">
                <a:solidFill>
                  <a:srgbClr val="00B050"/>
                </a:solidFill>
              </a:rPr>
              <a:t> -Mumps</a:t>
            </a:r>
            <a:br>
              <a:rPr lang="en-US" b="1" dirty="0" smtClean="0">
                <a:solidFill>
                  <a:srgbClr val="00B050"/>
                </a:solidFill>
              </a:rPr>
            </a:br>
            <a:r>
              <a:rPr lang="en-US" b="1" dirty="0">
                <a:solidFill>
                  <a:srgbClr val="00B050"/>
                </a:solidFill>
              </a:rPr>
              <a:t> </a:t>
            </a:r>
            <a:r>
              <a:rPr lang="en-US" b="1" dirty="0" smtClean="0">
                <a:solidFill>
                  <a:srgbClr val="00B050"/>
                </a:solidFill>
              </a:rPr>
              <a:t> -Tuberculosis</a:t>
            </a:r>
            <a:br>
              <a:rPr lang="en-US" b="1" dirty="0" smtClean="0">
                <a:solidFill>
                  <a:srgbClr val="00B050"/>
                </a:solidFill>
              </a:rPr>
            </a:br>
            <a:r>
              <a:rPr lang="en-US" b="1" dirty="0">
                <a:solidFill>
                  <a:srgbClr val="00B050"/>
                </a:solidFill>
              </a:rPr>
              <a:t> </a:t>
            </a:r>
            <a:r>
              <a:rPr lang="en-US" b="1" dirty="0" smtClean="0">
                <a:solidFill>
                  <a:srgbClr val="00B050"/>
                </a:solidFill>
              </a:rPr>
              <a:t> -Syphilis</a:t>
            </a:r>
            <a:endParaRPr lang="ar-IQ" b="1" dirty="0">
              <a:solidFill>
                <a:srgbClr val="00B050"/>
              </a:solidFill>
            </a:endParaRPr>
          </a:p>
        </p:txBody>
      </p:sp>
    </p:spTree>
    <p:extLst>
      <p:ext uri="{BB962C8B-B14F-4D97-AF65-F5344CB8AC3E}">
        <p14:creationId xmlns:p14="http://schemas.microsoft.com/office/powerpoint/2010/main" val="2337531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normAutofit fontScale="90000"/>
          </a:bodyPr>
          <a:lstStyle/>
          <a:p>
            <a:pPr algn="l"/>
            <a:r>
              <a:rPr lang="en-US" sz="4900" b="1" dirty="0" smtClean="0">
                <a:solidFill>
                  <a:srgbClr val="00B0F0"/>
                </a:solidFill>
              </a:rPr>
              <a:t>4. Testicular torsion</a:t>
            </a:r>
            <a:r>
              <a:rPr lang="en-US" dirty="0" smtClean="0"/>
              <a:t/>
            </a:r>
            <a:br>
              <a:rPr lang="en-US" dirty="0" smtClean="0"/>
            </a:br>
            <a:r>
              <a:rPr lang="en-US" sz="3600" dirty="0" smtClean="0"/>
              <a:t>. A </a:t>
            </a:r>
            <a:r>
              <a:rPr lang="en-US" sz="3600" dirty="0" smtClean="0"/>
              <a:t>surgical emergency due to </a:t>
            </a:r>
            <a:r>
              <a:rPr lang="en-US" sz="3600" dirty="0" smtClean="0">
                <a:solidFill>
                  <a:srgbClr val="FF0000"/>
                </a:solidFill>
              </a:rPr>
              <a:t>twisting</a:t>
            </a:r>
            <a:r>
              <a:rPr lang="en-US" sz="3600" dirty="0" smtClean="0"/>
              <a:t> of                   spermatic cord that cuts off the venous                 drainage of the testis.</a:t>
            </a:r>
            <a:br>
              <a:rPr lang="en-US" sz="3600" dirty="0" smtClean="0"/>
            </a:br>
            <a:r>
              <a:rPr lang="en-US" sz="3600" dirty="0"/>
              <a:t> </a:t>
            </a:r>
            <a:r>
              <a:rPr lang="en-US" sz="3600" dirty="0" smtClean="0"/>
              <a:t>. If untreated , it leads to testicular infarction.</a:t>
            </a:r>
            <a:br>
              <a:rPr lang="en-US" sz="3600" dirty="0" smtClean="0"/>
            </a:br>
            <a:r>
              <a:rPr lang="en-US" sz="3600" dirty="0" smtClean="0"/>
              <a:t> </a:t>
            </a:r>
            <a:endParaRPr lang="ar-IQ" sz="3600" dirty="0"/>
          </a:p>
        </p:txBody>
      </p:sp>
      <p:pic>
        <p:nvPicPr>
          <p:cNvPr id="2050" name="Picture 2" descr="C:\Users\hp\Downloads\IMG-894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84984"/>
            <a:ext cx="777686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303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92896"/>
            <a:ext cx="8373616" cy="1143000"/>
          </a:xfrm>
        </p:spPr>
        <p:txBody>
          <a:bodyPr>
            <a:normAutofit fontScale="90000"/>
          </a:bodyPr>
          <a:lstStyle/>
          <a:p>
            <a:pPr algn="l"/>
            <a:r>
              <a:rPr lang="en-US" dirty="0"/>
              <a:t>. </a:t>
            </a:r>
            <a:r>
              <a:rPr lang="en-US" b="1" dirty="0">
                <a:solidFill>
                  <a:srgbClr val="00B050"/>
                </a:solidFill>
              </a:rPr>
              <a:t>Morphology</a:t>
            </a:r>
            <a:r>
              <a:rPr lang="en-US" dirty="0"/>
              <a:t> :  </a:t>
            </a:r>
            <a:br>
              <a:rPr lang="en-US" dirty="0"/>
            </a:br>
            <a:r>
              <a:rPr lang="en-US" dirty="0"/>
              <a:t> </a:t>
            </a:r>
            <a:r>
              <a:rPr lang="en-US" dirty="0" smtClean="0"/>
              <a:t/>
            </a:r>
            <a:br>
              <a:rPr lang="en-US" dirty="0" smtClean="0"/>
            </a:br>
            <a:r>
              <a:rPr lang="en-US" dirty="0" smtClean="0"/>
              <a:t> </a:t>
            </a:r>
            <a:r>
              <a:rPr lang="en-US" dirty="0"/>
              <a:t>- range from intense congestion to    </a:t>
            </a:r>
            <a:r>
              <a:rPr lang="en-US" dirty="0" smtClean="0"/>
              <a:t>      widespread </a:t>
            </a:r>
            <a:r>
              <a:rPr lang="en-US" dirty="0"/>
              <a:t>hemorrhage </a:t>
            </a:r>
            <a:r>
              <a:rPr lang="en-US" dirty="0" smtClean="0"/>
              <a:t>to testicular     infarction.              </a:t>
            </a:r>
            <a:r>
              <a:rPr lang="en-US" dirty="0"/>
              <a:t/>
            </a:r>
            <a:br>
              <a:rPr lang="en-US" dirty="0"/>
            </a:br>
            <a:r>
              <a:rPr lang="en-US" dirty="0"/>
              <a:t>  </a:t>
            </a:r>
            <a:r>
              <a:rPr lang="en-US" dirty="0" smtClean="0"/>
              <a:t/>
            </a:r>
            <a:br>
              <a:rPr lang="en-US" dirty="0" smtClean="0"/>
            </a:br>
            <a:r>
              <a:rPr lang="en-US" dirty="0" smtClean="0"/>
              <a:t>- </a:t>
            </a:r>
            <a:r>
              <a:rPr lang="en-US" dirty="0"/>
              <a:t>advanced </a:t>
            </a:r>
            <a:r>
              <a:rPr lang="en-US" dirty="0" smtClean="0"/>
              <a:t>stages:  </a:t>
            </a:r>
            <a:r>
              <a:rPr lang="en-US" dirty="0"/>
              <a:t>soft, </a:t>
            </a:r>
            <a:r>
              <a:rPr lang="en-US" dirty="0">
                <a:solidFill>
                  <a:srgbClr val="FF0000"/>
                </a:solidFill>
              </a:rPr>
              <a:t>necrotic</a:t>
            </a:r>
            <a:r>
              <a:rPr lang="en-US" dirty="0"/>
              <a:t> </a:t>
            </a:r>
            <a:r>
              <a:rPr lang="en-US" dirty="0" smtClean="0"/>
              <a:t>,                                          hemorrhagic tissue</a:t>
            </a:r>
            <a:endParaRPr lang="ar-IQ" dirty="0"/>
          </a:p>
        </p:txBody>
      </p:sp>
    </p:spTree>
    <p:extLst>
      <p:ext uri="{BB962C8B-B14F-4D97-AF65-F5344CB8AC3E}">
        <p14:creationId xmlns:p14="http://schemas.microsoft.com/office/powerpoint/2010/main" val="839787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US" b="1" dirty="0" smtClean="0">
                <a:solidFill>
                  <a:srgbClr val="002060"/>
                </a:solidFill>
              </a:rPr>
              <a:t>Testicular torsion</a:t>
            </a:r>
            <a:endParaRPr lang="ar-IQ" b="1" dirty="0">
              <a:solidFill>
                <a:srgbClr val="002060"/>
              </a:solidFill>
            </a:endParaRPr>
          </a:p>
        </p:txBody>
      </p:sp>
      <p:pic>
        <p:nvPicPr>
          <p:cNvPr id="3074" name="Picture 2" descr="C:\Users\hp\Downloads\IMG-755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005069"/>
            <a:ext cx="4392488" cy="51694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p\Downloads\IMG-7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980728"/>
            <a:ext cx="4032448" cy="517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4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568952" cy="1143000"/>
          </a:xfrm>
        </p:spPr>
        <p:txBody>
          <a:bodyPr>
            <a:normAutofit fontScale="90000"/>
          </a:bodyPr>
          <a:lstStyle/>
          <a:p>
            <a:pPr algn="l"/>
            <a:r>
              <a:rPr lang="en-US" b="1" dirty="0">
                <a:solidFill>
                  <a:srgbClr val="00B0F0"/>
                </a:solidFill>
              </a:rPr>
              <a:t>5.Testicular </a:t>
            </a:r>
            <a:r>
              <a:rPr lang="en-US" b="1" dirty="0" smtClean="0">
                <a:solidFill>
                  <a:srgbClr val="00B0F0"/>
                </a:solidFill>
              </a:rPr>
              <a:t>tumors</a:t>
            </a:r>
            <a:br>
              <a:rPr lang="en-US" b="1" dirty="0" smtClean="0">
                <a:solidFill>
                  <a:srgbClr val="00B0F0"/>
                </a:solidFill>
              </a:rPr>
            </a:br>
            <a:r>
              <a:rPr lang="en-US" b="1" dirty="0" smtClean="0">
                <a:solidFill>
                  <a:srgbClr val="00B0F0"/>
                </a:solidFill>
              </a:rPr>
              <a:t> </a:t>
            </a:r>
            <a:br>
              <a:rPr lang="en-US" b="1" dirty="0" smtClean="0">
                <a:solidFill>
                  <a:srgbClr val="00B0F0"/>
                </a:solidFill>
              </a:rPr>
            </a:br>
            <a:r>
              <a:rPr lang="en-US" sz="4000" b="1" dirty="0" smtClean="0"/>
              <a:t>.</a:t>
            </a:r>
            <a:r>
              <a:rPr lang="en-US" sz="3200" dirty="0" smtClean="0"/>
              <a:t>They are the most common cause of </a:t>
            </a:r>
            <a:r>
              <a:rPr lang="en-US" sz="3200" dirty="0" smtClean="0">
                <a:solidFill>
                  <a:srgbClr val="FF0000"/>
                </a:solidFill>
              </a:rPr>
              <a:t>painless</a:t>
            </a:r>
            <a:r>
              <a:rPr lang="en-US" sz="3200" dirty="0" smtClean="0"/>
              <a:t> testicular  enlargement.</a:t>
            </a:r>
            <a:br>
              <a:rPr lang="en-US" sz="3200" dirty="0" smtClean="0"/>
            </a:br>
            <a:r>
              <a:rPr lang="en-US" sz="3200" dirty="0"/>
              <a:t/>
            </a:r>
            <a:br>
              <a:rPr lang="en-US" sz="3200" dirty="0"/>
            </a:br>
            <a:r>
              <a:rPr lang="en-US" sz="3200" dirty="0" smtClean="0"/>
              <a:t> </a:t>
            </a:r>
            <a:r>
              <a:rPr lang="en-US" sz="3600" b="1" dirty="0" smtClean="0"/>
              <a:t>.</a:t>
            </a:r>
            <a:r>
              <a:rPr lang="en-US" sz="3200" dirty="0" smtClean="0"/>
              <a:t>They occur with increased frequency in association </a:t>
            </a:r>
            <a:r>
              <a:rPr lang="ar-IQ" sz="3200" dirty="0" smtClean="0"/>
              <a:t/>
            </a:r>
            <a:br>
              <a:rPr lang="ar-IQ" sz="3200" dirty="0" smtClean="0"/>
            </a:br>
            <a:r>
              <a:rPr lang="en-US" sz="3200" dirty="0" smtClean="0"/>
              <a:t> with </a:t>
            </a:r>
            <a:r>
              <a:rPr lang="en-US" sz="3200" dirty="0" smtClean="0">
                <a:solidFill>
                  <a:srgbClr val="FF0000"/>
                </a:solidFill>
              </a:rPr>
              <a:t>undescended</a:t>
            </a:r>
            <a:r>
              <a:rPr lang="en-US" sz="3200" dirty="0" smtClean="0"/>
              <a:t> testis and testicular </a:t>
            </a:r>
            <a:r>
              <a:rPr lang="en-US" sz="3200" dirty="0" err="1" smtClean="0">
                <a:solidFill>
                  <a:srgbClr val="FF0000"/>
                </a:solidFill>
              </a:rPr>
              <a:t>dysgenesis</a:t>
            </a:r>
            <a:r>
              <a:rPr lang="en-US" sz="3200" dirty="0" smtClean="0"/>
              <a:t>.</a:t>
            </a:r>
            <a:br>
              <a:rPr lang="en-US" sz="3200" dirty="0" smtClean="0"/>
            </a:br>
            <a:r>
              <a:rPr lang="en-US" sz="3200" dirty="0" smtClean="0"/>
              <a:t/>
            </a:r>
            <a:br>
              <a:rPr lang="en-US" sz="3200" dirty="0" smtClean="0"/>
            </a:br>
            <a:r>
              <a:rPr lang="en-US" sz="3200" b="1" dirty="0"/>
              <a:t>. </a:t>
            </a:r>
            <a:r>
              <a:rPr lang="en-US" sz="3200" dirty="0" smtClean="0"/>
              <a:t>Germ cells are the source of </a:t>
            </a:r>
            <a:r>
              <a:rPr lang="en-US" sz="3200" dirty="0" smtClean="0">
                <a:solidFill>
                  <a:srgbClr val="FF0000"/>
                </a:solidFill>
              </a:rPr>
              <a:t>95% </a:t>
            </a:r>
            <a:r>
              <a:rPr lang="en-US" sz="3200" dirty="0" smtClean="0"/>
              <a:t>of all testicular tumors, </a:t>
            </a:r>
            <a:r>
              <a:rPr lang="en-US" sz="3200" dirty="0" smtClean="0">
                <a:solidFill>
                  <a:srgbClr val="FF0000"/>
                </a:solidFill>
              </a:rPr>
              <a:t>60 %</a:t>
            </a:r>
            <a:r>
              <a:rPr lang="en-US" sz="3200" dirty="0" smtClean="0"/>
              <a:t> of them is of single histological subtype , and </a:t>
            </a:r>
            <a:r>
              <a:rPr lang="en-US" sz="3200" dirty="0" smtClean="0">
                <a:solidFill>
                  <a:srgbClr val="FF0000"/>
                </a:solidFill>
              </a:rPr>
              <a:t>40 % </a:t>
            </a:r>
            <a:r>
              <a:rPr lang="en-US" sz="3200" dirty="0" smtClean="0"/>
              <a:t>are of mixed patterns.</a:t>
            </a:r>
            <a:endParaRPr lang="ar-IQ" dirty="0"/>
          </a:p>
        </p:txBody>
      </p:sp>
    </p:spTree>
    <p:extLst>
      <p:ext uri="{BB962C8B-B14F-4D97-AF65-F5344CB8AC3E}">
        <p14:creationId xmlns:p14="http://schemas.microsoft.com/office/powerpoint/2010/main" val="219739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924944"/>
            <a:ext cx="8229600" cy="1143000"/>
          </a:xfrm>
        </p:spPr>
        <p:txBody>
          <a:bodyPr>
            <a:normAutofit fontScale="90000"/>
          </a:bodyPr>
          <a:lstStyle/>
          <a:p>
            <a:pPr algn="l"/>
            <a:r>
              <a:rPr lang="en-US" sz="2700" dirty="0" smtClean="0"/>
              <a:t/>
            </a:r>
            <a:br>
              <a:rPr lang="en-US" sz="2700" dirty="0" smtClean="0"/>
            </a:br>
            <a:r>
              <a:rPr lang="en-US" sz="3600" b="1" dirty="0" smtClean="0">
                <a:solidFill>
                  <a:srgbClr val="002060"/>
                </a:solidFill>
              </a:rPr>
              <a:t>WHO classification of testicular tumors</a:t>
            </a:r>
            <a:r>
              <a:rPr lang="en-US" sz="2700" dirty="0" smtClean="0"/>
              <a:t> </a:t>
            </a:r>
            <a:br>
              <a:rPr lang="en-US" sz="2700" dirty="0" smtClean="0"/>
            </a:br>
            <a:r>
              <a:rPr lang="ar-IQ" sz="2700" dirty="0" smtClean="0"/>
              <a:t>        </a:t>
            </a:r>
            <a:r>
              <a:rPr lang="en-US" sz="2700" dirty="0" smtClean="0"/>
              <a:t/>
            </a:r>
            <a:br>
              <a:rPr lang="en-US" sz="2700" dirty="0" smtClean="0"/>
            </a:br>
            <a:r>
              <a:rPr lang="en-US" sz="2700" dirty="0" smtClean="0"/>
              <a:t>  </a:t>
            </a:r>
            <a:r>
              <a:rPr lang="en-US" sz="2700" b="1" dirty="0" smtClean="0">
                <a:solidFill>
                  <a:srgbClr val="FF0000"/>
                </a:solidFill>
              </a:rPr>
              <a:t>1. Germ cell tumors(GCT) (95%): </a:t>
            </a:r>
            <a:r>
              <a:rPr lang="en-US" sz="2700" dirty="0" smtClean="0"/>
              <a:t/>
            </a:r>
            <a:br>
              <a:rPr lang="en-US" sz="2700" dirty="0" smtClean="0"/>
            </a:br>
            <a:r>
              <a:rPr lang="en-US" sz="2700" dirty="0"/>
              <a:t> </a:t>
            </a:r>
            <a:r>
              <a:rPr lang="en-US" sz="2700" dirty="0" smtClean="0"/>
              <a:t>     </a:t>
            </a:r>
            <a:r>
              <a:rPr lang="en-US" sz="2700" b="1" dirty="0" smtClean="0">
                <a:solidFill>
                  <a:srgbClr val="00B050"/>
                </a:solidFill>
              </a:rPr>
              <a:t>A: GCT derived from germ cell </a:t>
            </a:r>
            <a:r>
              <a:rPr lang="en-US" sz="2700" b="1" dirty="0" err="1" smtClean="0">
                <a:solidFill>
                  <a:srgbClr val="00B050"/>
                </a:solidFill>
              </a:rPr>
              <a:t>neoplasia</a:t>
            </a:r>
            <a:r>
              <a:rPr lang="en-US" sz="2700" b="1" dirty="0" smtClean="0">
                <a:solidFill>
                  <a:srgbClr val="00B050"/>
                </a:solidFill>
              </a:rPr>
              <a:t> in situ (GCNIS)</a:t>
            </a:r>
            <a:br>
              <a:rPr lang="en-US" sz="2700" b="1" dirty="0" smtClean="0">
                <a:solidFill>
                  <a:srgbClr val="00B050"/>
                </a:solidFill>
              </a:rPr>
            </a:br>
            <a:r>
              <a:rPr lang="en-US" sz="2700" b="1" dirty="0" smtClean="0">
                <a:solidFill>
                  <a:srgbClr val="00B050"/>
                </a:solidFill>
              </a:rPr>
              <a:t>          </a:t>
            </a:r>
            <a:r>
              <a:rPr lang="en-US" sz="2700" b="1" dirty="0" smtClean="0">
                <a:solidFill>
                  <a:srgbClr val="0070C0"/>
                </a:solidFill>
              </a:rPr>
              <a:t>→ </a:t>
            </a:r>
            <a:r>
              <a:rPr lang="en-US" sz="2700" b="1" dirty="0" err="1">
                <a:solidFill>
                  <a:srgbClr val="0070C0"/>
                </a:solidFill>
              </a:rPr>
              <a:t>S</a:t>
            </a:r>
            <a:r>
              <a:rPr lang="en-US" sz="2700" b="1" dirty="0" err="1" smtClean="0">
                <a:solidFill>
                  <a:srgbClr val="0070C0"/>
                </a:solidFill>
              </a:rPr>
              <a:t>eminomatous</a:t>
            </a:r>
            <a:r>
              <a:rPr lang="en-US" sz="2700" b="1" dirty="0" smtClean="0">
                <a:solidFill>
                  <a:srgbClr val="0070C0"/>
                </a:solidFill>
              </a:rPr>
              <a:t> tumors </a:t>
            </a:r>
            <a:r>
              <a:rPr lang="en-US" sz="2700" b="1" dirty="0"/>
              <a:t>(</a:t>
            </a:r>
            <a:r>
              <a:rPr lang="en-US" sz="2700" b="1" dirty="0" smtClean="0"/>
              <a:t>Seminoma)</a:t>
            </a:r>
            <a:br>
              <a:rPr lang="en-US" sz="2700" b="1" dirty="0" smtClean="0"/>
            </a:br>
            <a:r>
              <a:rPr lang="en-US" sz="2700" b="1" dirty="0"/>
              <a:t> </a:t>
            </a:r>
            <a:r>
              <a:rPr lang="en-US" sz="2700" b="1" dirty="0" smtClean="0"/>
              <a:t>         </a:t>
            </a:r>
            <a:r>
              <a:rPr lang="en-US" sz="2700" b="1" dirty="0" smtClean="0">
                <a:solidFill>
                  <a:srgbClr val="0070C0"/>
                </a:solidFill>
              </a:rPr>
              <a:t>→ Non-</a:t>
            </a:r>
            <a:r>
              <a:rPr lang="en-US" sz="2700" b="1" dirty="0" err="1" smtClean="0">
                <a:solidFill>
                  <a:srgbClr val="0070C0"/>
                </a:solidFill>
              </a:rPr>
              <a:t>seminomatous</a:t>
            </a:r>
            <a:r>
              <a:rPr lang="en-US" sz="2700" b="1" dirty="0" smtClean="0">
                <a:solidFill>
                  <a:srgbClr val="0070C0"/>
                </a:solidFill>
              </a:rPr>
              <a:t>   </a:t>
            </a:r>
            <a:r>
              <a:rPr lang="en-US" sz="2700" b="1" dirty="0" smtClean="0"/>
              <a:t>. </a:t>
            </a:r>
            <a:r>
              <a:rPr lang="en-US" sz="2700" b="1" dirty="0" err="1" smtClean="0"/>
              <a:t>Embryonal</a:t>
            </a:r>
            <a:r>
              <a:rPr lang="en-US" sz="2700" b="1" dirty="0" smtClean="0"/>
              <a:t> carcinoma</a:t>
            </a:r>
            <a:br>
              <a:rPr lang="en-US" sz="2700" b="1" dirty="0" smtClean="0"/>
            </a:br>
            <a:r>
              <a:rPr lang="en-US" sz="2700" b="1" dirty="0"/>
              <a:t> </a:t>
            </a:r>
            <a:r>
              <a:rPr lang="en-US" sz="2700" b="1" dirty="0" smtClean="0"/>
              <a:t>                                                     . </a:t>
            </a:r>
            <a:r>
              <a:rPr lang="en-US" sz="2700" b="1" dirty="0" err="1" smtClean="0"/>
              <a:t>Choriocarcinoma</a:t>
            </a:r>
            <a:r>
              <a:rPr lang="en-US" sz="2700" b="1" dirty="0" smtClean="0"/>
              <a:t/>
            </a:r>
            <a:br>
              <a:rPr lang="en-US" sz="2700" b="1" dirty="0" smtClean="0"/>
            </a:br>
            <a:r>
              <a:rPr lang="en-US" sz="2700" b="1" dirty="0"/>
              <a:t> </a:t>
            </a:r>
            <a:r>
              <a:rPr lang="en-US" sz="2700" b="1" dirty="0" smtClean="0"/>
              <a:t>                                                     . Yolk sac tumor(</a:t>
            </a:r>
            <a:r>
              <a:rPr lang="en-US" sz="2700" b="1" dirty="0" err="1" smtClean="0"/>
              <a:t>postpubertal</a:t>
            </a:r>
            <a:r>
              <a:rPr lang="en-US" sz="2700" b="1" dirty="0" smtClean="0"/>
              <a:t>)</a:t>
            </a:r>
            <a:br>
              <a:rPr lang="en-US" sz="2700" b="1" dirty="0" smtClean="0"/>
            </a:br>
            <a:r>
              <a:rPr lang="en-US" sz="2700" b="1" dirty="0" smtClean="0"/>
              <a:t>                                                      . </a:t>
            </a:r>
            <a:r>
              <a:rPr lang="en-US" sz="2700" b="1" dirty="0" err="1" smtClean="0"/>
              <a:t>Teratoma</a:t>
            </a:r>
            <a:r>
              <a:rPr lang="en-US" sz="2700" b="1" dirty="0" smtClean="0"/>
              <a:t> (</a:t>
            </a:r>
            <a:r>
              <a:rPr lang="en-US" sz="2700" b="1" dirty="0" err="1" smtClean="0"/>
              <a:t>postpubertal</a:t>
            </a:r>
            <a:r>
              <a:rPr lang="en-US" sz="2700" dirty="0" smtClean="0"/>
              <a:t>)</a:t>
            </a:r>
            <a:r>
              <a:rPr lang="en-US" sz="2700" dirty="0" smtClean="0">
                <a:solidFill>
                  <a:srgbClr val="0070C0"/>
                </a:solidFill>
              </a:rPr>
              <a:t/>
            </a:r>
            <a:br>
              <a:rPr lang="en-US" sz="2700" dirty="0" smtClean="0">
                <a:solidFill>
                  <a:srgbClr val="0070C0"/>
                </a:solidFill>
              </a:rPr>
            </a:br>
            <a:r>
              <a:rPr lang="en-US" sz="2700" dirty="0" smtClean="0">
                <a:solidFill>
                  <a:srgbClr val="00B050"/>
                </a:solidFill>
              </a:rPr>
              <a:t>      </a:t>
            </a:r>
            <a:r>
              <a:rPr lang="en-US" sz="2700" b="1" dirty="0" smtClean="0">
                <a:solidFill>
                  <a:srgbClr val="00B050"/>
                </a:solidFill>
              </a:rPr>
              <a:t>B: GCT unrelated to GCNIS:</a:t>
            </a:r>
            <a:r>
              <a:rPr lang="en-US" sz="2700" b="1" dirty="0" smtClean="0">
                <a:solidFill>
                  <a:srgbClr val="FF0000"/>
                </a:solidFill>
              </a:rPr>
              <a:t/>
            </a:r>
            <a:br>
              <a:rPr lang="en-US" sz="2700" b="1" dirty="0" smtClean="0">
                <a:solidFill>
                  <a:srgbClr val="FF0000"/>
                </a:solidFill>
              </a:rPr>
            </a:br>
            <a:r>
              <a:rPr lang="en-US" sz="2700" dirty="0">
                <a:solidFill>
                  <a:srgbClr val="0070C0"/>
                </a:solidFill>
              </a:rPr>
              <a:t> </a:t>
            </a:r>
            <a:r>
              <a:rPr lang="en-US" sz="2700" dirty="0" smtClean="0">
                <a:solidFill>
                  <a:srgbClr val="0070C0"/>
                </a:solidFill>
              </a:rPr>
              <a:t>         </a:t>
            </a:r>
            <a:r>
              <a:rPr lang="en-US" sz="3100" dirty="0" smtClean="0"/>
              <a:t>. </a:t>
            </a:r>
            <a:r>
              <a:rPr lang="en-US" sz="2700" b="1" dirty="0" err="1" smtClean="0"/>
              <a:t>Spermatocytic</a:t>
            </a:r>
            <a:r>
              <a:rPr lang="en-US" sz="2700" b="1" dirty="0" smtClean="0"/>
              <a:t> tumor</a:t>
            </a:r>
            <a:br>
              <a:rPr lang="en-US" sz="2700" b="1" dirty="0" smtClean="0"/>
            </a:br>
            <a:r>
              <a:rPr lang="en-US" sz="2700" b="1" dirty="0" smtClean="0"/>
              <a:t>pre-pubertal)</a:t>
            </a:r>
            <a:r>
              <a:rPr lang="ar-IQ" sz="2700" b="1" dirty="0" smtClean="0"/>
              <a:t>) </a:t>
            </a:r>
            <a:r>
              <a:rPr lang="en-US" sz="2700" b="1" dirty="0" smtClean="0"/>
              <a:t>          . </a:t>
            </a:r>
            <a:r>
              <a:rPr lang="en-US" sz="2700" b="1" dirty="0" err="1" smtClean="0"/>
              <a:t>Teratoma</a:t>
            </a:r>
            <a:r>
              <a:rPr lang="en-US" sz="2700" b="1" dirty="0"/>
              <a:t/>
            </a:r>
            <a:br>
              <a:rPr lang="en-US" sz="2700" b="1" dirty="0"/>
            </a:br>
            <a:r>
              <a:rPr lang="en-US" sz="2700" b="1" dirty="0" smtClean="0"/>
              <a:t>pre-pubertal) </a:t>
            </a:r>
            <a:r>
              <a:rPr lang="ar-IQ" sz="2700" b="1" dirty="0" smtClean="0"/>
              <a:t>)</a:t>
            </a:r>
            <a:r>
              <a:rPr lang="en-US" sz="2700" b="1" dirty="0" smtClean="0"/>
              <a:t>          . Yolk sac tumor</a:t>
            </a:r>
            <a:br>
              <a:rPr lang="en-US" sz="2700" b="1" dirty="0" smtClean="0"/>
            </a:br>
            <a:r>
              <a:rPr lang="en-US" sz="2700" b="1" dirty="0">
                <a:solidFill>
                  <a:srgbClr val="FF0000"/>
                </a:solidFill>
              </a:rPr>
              <a:t> </a:t>
            </a:r>
            <a:r>
              <a:rPr lang="en-US" sz="2700" b="1" dirty="0" smtClean="0">
                <a:solidFill>
                  <a:srgbClr val="FF0000"/>
                </a:solidFill>
              </a:rPr>
              <a:t>  2.Sex- cord stromal tumors (5%)</a:t>
            </a:r>
            <a:r>
              <a:rPr lang="en-US" sz="2700" dirty="0" smtClean="0"/>
              <a:t/>
            </a:r>
            <a:br>
              <a:rPr lang="en-US" sz="2700" dirty="0" smtClean="0"/>
            </a:br>
            <a:r>
              <a:rPr lang="en-US" sz="2700" dirty="0"/>
              <a:t> </a:t>
            </a:r>
            <a:r>
              <a:rPr lang="en-US" sz="2700" dirty="0" smtClean="0"/>
              <a:t>          </a:t>
            </a:r>
            <a:r>
              <a:rPr lang="en-US" sz="2700" b="1" dirty="0" smtClean="0"/>
              <a:t>. </a:t>
            </a:r>
            <a:r>
              <a:rPr lang="en-US" sz="2700" b="1" dirty="0" err="1" smtClean="0"/>
              <a:t>Leydig</a:t>
            </a:r>
            <a:r>
              <a:rPr lang="en-US" sz="2700" b="1" dirty="0" smtClean="0"/>
              <a:t> cell tumor</a:t>
            </a:r>
            <a:br>
              <a:rPr lang="en-US" sz="2700" b="1" dirty="0" smtClean="0"/>
            </a:br>
            <a:r>
              <a:rPr lang="en-US" sz="2700" b="1" dirty="0"/>
              <a:t> </a:t>
            </a:r>
            <a:r>
              <a:rPr lang="en-US" sz="2700" b="1" dirty="0" smtClean="0"/>
              <a:t>          . </a:t>
            </a:r>
            <a:r>
              <a:rPr lang="en-US" sz="2700" b="1" dirty="0" err="1" smtClean="0"/>
              <a:t>Sertoli</a:t>
            </a:r>
            <a:r>
              <a:rPr lang="en-US" sz="2700" b="1" dirty="0" smtClean="0"/>
              <a:t> cell tumor</a:t>
            </a:r>
            <a:br>
              <a:rPr lang="en-US" sz="2700" b="1" dirty="0" smtClean="0"/>
            </a:br>
            <a:r>
              <a:rPr lang="en-US" dirty="0" smtClean="0"/>
              <a:t> </a:t>
            </a:r>
            <a:endParaRPr lang="ar-IQ" dirty="0"/>
          </a:p>
        </p:txBody>
      </p:sp>
    </p:spTree>
    <p:extLst>
      <p:ext uri="{BB962C8B-B14F-4D97-AF65-F5344CB8AC3E}">
        <p14:creationId xmlns:p14="http://schemas.microsoft.com/office/powerpoint/2010/main" val="2785700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406316"/>
            <a:ext cx="8229600" cy="1143000"/>
          </a:xfrm>
        </p:spPr>
        <p:txBody>
          <a:bodyPr>
            <a:normAutofit fontScale="90000"/>
          </a:bodyPr>
          <a:lstStyle/>
          <a:p>
            <a:pPr algn="l"/>
            <a:r>
              <a:rPr lang="en-US" sz="4900" b="1" dirty="0" smtClean="0">
                <a:solidFill>
                  <a:srgbClr val="0070C0"/>
                </a:solidFill>
              </a:rPr>
              <a:t>Seminoma</a:t>
            </a:r>
            <a:r>
              <a:rPr lang="en-US" dirty="0" smtClean="0"/>
              <a:t/>
            </a:r>
            <a:br>
              <a:rPr lang="en-US" dirty="0" smtClean="0"/>
            </a:br>
            <a:r>
              <a:rPr lang="en-US" dirty="0" smtClean="0"/>
              <a:t> </a:t>
            </a:r>
            <a:r>
              <a:rPr lang="en-US" sz="3600" dirty="0" smtClean="0"/>
              <a:t>. It is the most common type of GCT (50%)</a:t>
            </a:r>
            <a:br>
              <a:rPr lang="en-US" sz="3600" dirty="0" smtClean="0"/>
            </a:br>
            <a:r>
              <a:rPr lang="en-US" sz="3600" dirty="0" smtClean="0"/>
              <a:t> . The peak incidence is the third decade.</a:t>
            </a:r>
            <a:br>
              <a:rPr lang="en-US" sz="3600" dirty="0" smtClean="0"/>
            </a:br>
            <a:r>
              <a:rPr lang="en-US" sz="3600" dirty="0" smtClean="0"/>
              <a:t> . </a:t>
            </a:r>
            <a:r>
              <a:rPr lang="en-US" sz="3600" dirty="0"/>
              <a:t>R</a:t>
            </a:r>
            <a:r>
              <a:rPr lang="en-US" sz="3600" dirty="0" smtClean="0"/>
              <a:t>emain confined to the testis for a long time. </a:t>
            </a:r>
            <a:br>
              <a:rPr lang="en-US" sz="3600" dirty="0" smtClean="0"/>
            </a:br>
            <a:r>
              <a:rPr lang="en-US" sz="3600" b="1" dirty="0" smtClean="0">
                <a:solidFill>
                  <a:srgbClr val="00B050"/>
                </a:solidFill>
              </a:rPr>
              <a:t>Gross :</a:t>
            </a:r>
            <a:r>
              <a:rPr lang="en-US" sz="3600" dirty="0" smtClean="0"/>
              <a:t/>
            </a:r>
            <a:br>
              <a:rPr lang="en-US" sz="3600" dirty="0" smtClean="0"/>
            </a:br>
            <a:r>
              <a:rPr lang="en-US" sz="3600" dirty="0" smtClean="0"/>
              <a:t>Well –demarcated</a:t>
            </a:r>
            <a:br>
              <a:rPr lang="en-US" sz="3600" dirty="0" smtClean="0"/>
            </a:br>
            <a:r>
              <a:rPr lang="en-US" sz="3600" dirty="0" smtClean="0"/>
              <a:t>bulky masse of </a:t>
            </a:r>
            <a:br>
              <a:rPr lang="en-US" sz="3600" dirty="0" smtClean="0"/>
            </a:br>
            <a:r>
              <a:rPr lang="en-US" sz="3600" dirty="0" smtClean="0"/>
              <a:t>homogenous white </a:t>
            </a:r>
            <a:br>
              <a:rPr lang="en-US" sz="3600" dirty="0" smtClean="0"/>
            </a:br>
            <a:r>
              <a:rPr lang="en-US" sz="3600" dirty="0" smtClean="0"/>
              <a:t>gray lobulated cut </a:t>
            </a:r>
            <a:br>
              <a:rPr lang="en-US" sz="3600" dirty="0" smtClean="0"/>
            </a:br>
            <a:r>
              <a:rPr lang="en-US" sz="3600" dirty="0" smtClean="0"/>
              <a:t>surface, usually devoid</a:t>
            </a:r>
            <a:br>
              <a:rPr lang="en-US" sz="3600" dirty="0" smtClean="0"/>
            </a:br>
            <a:r>
              <a:rPr lang="en-US" sz="3600" dirty="0" smtClean="0"/>
              <a:t>of hemorrhage and </a:t>
            </a:r>
            <a:br>
              <a:rPr lang="en-US" sz="3600" dirty="0" smtClean="0"/>
            </a:br>
            <a:r>
              <a:rPr lang="en-US" sz="3600" dirty="0" smtClean="0"/>
              <a:t>necrosis.</a:t>
            </a:r>
            <a:br>
              <a:rPr lang="en-US" sz="3600" dirty="0" smtClean="0"/>
            </a:br>
            <a:r>
              <a:rPr lang="en-US" dirty="0" smtClean="0"/>
              <a:t/>
            </a:r>
            <a:br>
              <a:rPr lang="en-US" dirty="0" smtClean="0"/>
            </a:br>
            <a:endParaRPr lang="ar-IQ" dirty="0"/>
          </a:p>
        </p:txBody>
      </p:sp>
      <p:pic>
        <p:nvPicPr>
          <p:cNvPr id="4098" name="Picture 2" descr="C:\Users\hp\Downloads\IMG-75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564904"/>
            <a:ext cx="453650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506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140968"/>
            <a:ext cx="8229600" cy="1143000"/>
          </a:xfrm>
        </p:spPr>
        <p:txBody>
          <a:bodyPr>
            <a:normAutofit fontScale="90000"/>
          </a:bodyPr>
          <a:lstStyle/>
          <a:p>
            <a:pPr algn="l"/>
            <a:r>
              <a:rPr lang="en-US" b="1" dirty="0" smtClean="0">
                <a:solidFill>
                  <a:schemeClr val="tx2">
                    <a:lumMod val="75000"/>
                  </a:schemeClr>
                </a:solidFill>
              </a:rPr>
              <a:t>Learning objectives</a:t>
            </a:r>
            <a:br>
              <a:rPr lang="en-US" b="1" dirty="0" smtClean="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sz="4000" dirty="0" smtClean="0"/>
              <a:t>. Most common pathological lesions</a:t>
            </a:r>
            <a:br>
              <a:rPr lang="en-US" sz="4000" dirty="0" smtClean="0"/>
            </a:br>
            <a:r>
              <a:rPr lang="en-US" sz="4000" dirty="0" smtClean="0"/>
              <a:t>. </a:t>
            </a:r>
            <a:r>
              <a:rPr lang="en-US" sz="4000" dirty="0" smtClean="0"/>
              <a:t>Prominent pathological </a:t>
            </a:r>
            <a:r>
              <a:rPr lang="en-US" sz="4000" dirty="0" smtClean="0"/>
              <a:t>features of those lesions</a:t>
            </a:r>
            <a:r>
              <a:rPr lang="en-US" b="1" dirty="0">
                <a:solidFill>
                  <a:schemeClr val="tx2">
                    <a:lumMod val="75000"/>
                  </a:schemeClr>
                </a:solidFill>
              </a:rPr>
              <a:t/>
            </a:r>
            <a:br>
              <a:rPr lang="en-US" b="1" dirty="0">
                <a:solidFill>
                  <a:schemeClr val="tx2">
                    <a:lumMod val="75000"/>
                  </a:schemeClr>
                </a:solidFill>
              </a:rPr>
            </a:br>
            <a:endParaRPr lang="ar-IQ" b="1" dirty="0">
              <a:solidFill>
                <a:schemeClr val="tx2">
                  <a:lumMod val="75000"/>
                </a:schemeClr>
              </a:solidFill>
            </a:endParaRPr>
          </a:p>
        </p:txBody>
      </p:sp>
    </p:spTree>
    <p:extLst>
      <p:ext uri="{BB962C8B-B14F-4D97-AF65-F5344CB8AC3E}">
        <p14:creationId xmlns:p14="http://schemas.microsoft.com/office/powerpoint/2010/main" val="2244757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1904"/>
            <a:ext cx="8229600" cy="1143000"/>
          </a:xfrm>
        </p:spPr>
        <p:txBody>
          <a:bodyPr>
            <a:normAutofit fontScale="90000"/>
          </a:bodyPr>
          <a:lstStyle/>
          <a:p>
            <a:pPr algn="l"/>
            <a:r>
              <a:rPr lang="en-US" b="1" dirty="0">
                <a:solidFill>
                  <a:srgbClr val="00B050"/>
                </a:solidFill>
              </a:rPr>
              <a:t>M</a:t>
            </a:r>
            <a:r>
              <a:rPr lang="en-US" b="1" dirty="0" smtClean="0">
                <a:solidFill>
                  <a:srgbClr val="00B050"/>
                </a:solidFill>
              </a:rPr>
              <a:t>icroscopically:</a:t>
            </a:r>
            <a:r>
              <a:rPr lang="en-US" dirty="0" smtClean="0"/>
              <a:t/>
            </a:r>
            <a:br>
              <a:rPr lang="en-US" dirty="0" smtClean="0"/>
            </a:br>
            <a:r>
              <a:rPr lang="en-US" sz="2700" dirty="0" smtClean="0"/>
              <a:t>Sheets of uniform cells separated by delicate fibrous septa that is heavily infiltrated by lymphocytes ,the cells are large , with distinct cell membrane, clear cytoplasm with large central pale nucleus and a prominent nucleolus.</a:t>
            </a:r>
            <a:br>
              <a:rPr lang="en-US" sz="2700" dirty="0" smtClean="0"/>
            </a:br>
            <a:r>
              <a:rPr lang="en-US" dirty="0" smtClean="0"/>
              <a:t/>
            </a:r>
            <a:br>
              <a:rPr lang="en-US" dirty="0" smtClean="0"/>
            </a:br>
            <a:endParaRPr lang="ar-IQ" dirty="0"/>
          </a:p>
        </p:txBody>
      </p:sp>
      <p:pic>
        <p:nvPicPr>
          <p:cNvPr id="5122" name="Picture 2" descr="C:\Users\hp\Downloads\IMG-75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15" y="2492896"/>
            <a:ext cx="7632848" cy="380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5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9123"/>
            <a:ext cx="8229600" cy="1143000"/>
          </a:xfrm>
        </p:spPr>
        <p:txBody>
          <a:bodyPr>
            <a:normAutofit fontScale="90000"/>
          </a:bodyPr>
          <a:lstStyle/>
          <a:p>
            <a:pPr algn="l"/>
            <a:r>
              <a:rPr lang="en-US" b="1" dirty="0" err="1" smtClean="0">
                <a:solidFill>
                  <a:srgbClr val="0070C0"/>
                </a:solidFill>
              </a:rPr>
              <a:t>Embryonal</a:t>
            </a:r>
            <a:r>
              <a:rPr lang="en-US" b="1" dirty="0" smtClean="0">
                <a:solidFill>
                  <a:srgbClr val="0070C0"/>
                </a:solidFill>
              </a:rPr>
              <a:t> carcinoma</a:t>
            </a:r>
            <a:r>
              <a:rPr lang="en-US" dirty="0" smtClean="0"/>
              <a:t/>
            </a:r>
            <a:br>
              <a:rPr lang="en-US" dirty="0" smtClean="0"/>
            </a:br>
            <a:r>
              <a:rPr lang="en-US" dirty="0" smtClean="0"/>
              <a:t>  .</a:t>
            </a:r>
            <a:r>
              <a:rPr lang="en-US" sz="3600" dirty="0" smtClean="0"/>
              <a:t>Occur mostly in 20-30 year age group</a:t>
            </a:r>
            <a:br>
              <a:rPr lang="en-US" sz="3600" dirty="0" smtClean="0"/>
            </a:br>
            <a:r>
              <a:rPr lang="en-US" sz="3600" dirty="0" smtClean="0"/>
              <a:t>  .More aggressive than seminoma with earlier         spread</a:t>
            </a:r>
            <a:br>
              <a:rPr lang="en-US" sz="3600" dirty="0" smtClean="0"/>
            </a:br>
            <a:r>
              <a:rPr lang="en-US" sz="3600" b="1" dirty="0" smtClean="0">
                <a:solidFill>
                  <a:srgbClr val="00B050"/>
                </a:solidFill>
              </a:rPr>
              <a:t>Gross :</a:t>
            </a:r>
            <a:r>
              <a:rPr lang="en-US" sz="3600" dirty="0" smtClean="0"/>
              <a:t/>
            </a:r>
            <a:br>
              <a:rPr lang="en-US" sz="3600" dirty="0" smtClean="0"/>
            </a:br>
            <a:r>
              <a:rPr lang="en-US" sz="3600" dirty="0" smtClean="0"/>
              <a:t>Poorly demarcated </a:t>
            </a:r>
            <a:br>
              <a:rPr lang="en-US" sz="3600" dirty="0" smtClean="0"/>
            </a:br>
            <a:r>
              <a:rPr lang="en-US" sz="3600" dirty="0" smtClean="0"/>
              <a:t>margins, smaller than</a:t>
            </a:r>
            <a:br>
              <a:rPr lang="en-US" sz="3600" dirty="0" smtClean="0"/>
            </a:br>
            <a:r>
              <a:rPr lang="en-US" sz="3600" dirty="0" smtClean="0"/>
              <a:t>seminoma , variegated </a:t>
            </a:r>
            <a:br>
              <a:rPr lang="en-US" sz="3600" dirty="0" smtClean="0"/>
            </a:br>
            <a:r>
              <a:rPr lang="en-US" sz="3600" dirty="0" smtClean="0"/>
              <a:t>surface  and often </a:t>
            </a:r>
            <a:br>
              <a:rPr lang="en-US" sz="3600" dirty="0" smtClean="0"/>
            </a:br>
            <a:r>
              <a:rPr lang="en-US" sz="3600" dirty="0" smtClean="0"/>
              <a:t>have necrosis and </a:t>
            </a:r>
            <a:br>
              <a:rPr lang="en-US" sz="3600" dirty="0" smtClean="0"/>
            </a:br>
            <a:r>
              <a:rPr lang="en-US" sz="3600" dirty="0" smtClean="0"/>
              <a:t>hemorrhage. </a:t>
            </a:r>
            <a:br>
              <a:rPr lang="en-US" sz="3600" dirty="0" smtClean="0"/>
            </a:br>
            <a:endParaRPr lang="ar-IQ" sz="3600" dirty="0"/>
          </a:p>
        </p:txBody>
      </p:sp>
      <p:pic>
        <p:nvPicPr>
          <p:cNvPr id="1026" name="Picture 2" descr="C:\Users\hp\Downloads\IMG-86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441150"/>
            <a:ext cx="442798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66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1484784"/>
            <a:ext cx="8229600" cy="45719"/>
          </a:xfrm>
        </p:spPr>
        <p:txBody>
          <a:bodyPr>
            <a:normAutofit fontScale="90000"/>
          </a:bodyPr>
          <a:lstStyle/>
          <a:p>
            <a:pPr algn="l"/>
            <a:r>
              <a:rPr lang="en-US" b="1" dirty="0" smtClean="0">
                <a:solidFill>
                  <a:srgbClr val="00B050"/>
                </a:solidFill>
              </a:rPr>
              <a:t>Microscopically:</a:t>
            </a:r>
            <a:r>
              <a:rPr lang="en-US" dirty="0" smtClean="0">
                <a:solidFill>
                  <a:srgbClr val="00B050"/>
                </a:solidFill>
              </a:rPr>
              <a:t/>
            </a:r>
            <a:br>
              <a:rPr lang="en-US" dirty="0" smtClean="0">
                <a:solidFill>
                  <a:srgbClr val="00B050"/>
                </a:solidFill>
              </a:rPr>
            </a:br>
            <a:r>
              <a:rPr lang="en-US" dirty="0" smtClean="0">
                <a:solidFill>
                  <a:srgbClr val="00B050"/>
                </a:solidFill>
              </a:rPr>
              <a:t> </a:t>
            </a:r>
            <a:r>
              <a:rPr lang="en-US" sz="3100" dirty="0" smtClean="0"/>
              <a:t>The cells grow in alveolar or tubular pattern, well formed glands are absent ,  the cells are large</a:t>
            </a:r>
            <a:br>
              <a:rPr lang="en-US" sz="3100" dirty="0" smtClean="0"/>
            </a:br>
            <a:r>
              <a:rPr lang="en-US" sz="3100" dirty="0" err="1" smtClean="0"/>
              <a:t>hyperchromatic</a:t>
            </a:r>
            <a:r>
              <a:rPr lang="en-US" sz="3100" dirty="0" smtClean="0"/>
              <a:t>  with prominent nucleoli , and exhibit  prominent variation in size and shape</a:t>
            </a:r>
            <a:endParaRPr lang="ar-IQ" sz="3100" dirty="0"/>
          </a:p>
        </p:txBody>
      </p:sp>
      <p:pic>
        <p:nvPicPr>
          <p:cNvPr id="6146" name="Picture 2" descr="C:\Users\hp\Downloads\IMG-75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57" y="2780928"/>
            <a:ext cx="777686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52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rmAutofit fontScale="90000"/>
          </a:bodyPr>
          <a:lstStyle/>
          <a:p>
            <a:pPr algn="l"/>
            <a:r>
              <a:rPr lang="en-US" b="1" dirty="0" smtClean="0">
                <a:solidFill>
                  <a:srgbClr val="FF0000"/>
                </a:solidFill>
              </a:rPr>
              <a:t>Prostate</a:t>
            </a:r>
            <a:br>
              <a:rPr lang="en-US" b="1" dirty="0" smtClean="0">
                <a:solidFill>
                  <a:srgbClr val="FF0000"/>
                </a:solidFill>
              </a:rPr>
            </a:br>
            <a:r>
              <a:rPr lang="en-US" sz="2800" dirty="0" smtClean="0">
                <a:solidFill>
                  <a:schemeClr val="bg2">
                    <a:lumMod val="10000"/>
                  </a:schemeClr>
                </a:solidFill>
              </a:rPr>
              <a:t>. In the normal adult , the prostate gland weighs about 20 </a:t>
            </a:r>
            <a:r>
              <a:rPr lang="en-US" sz="2800" dirty="0" err="1" smtClean="0">
                <a:solidFill>
                  <a:schemeClr val="bg2">
                    <a:lumMod val="10000"/>
                  </a:schemeClr>
                </a:solidFill>
              </a:rPr>
              <a:t>gm</a:t>
            </a:r>
            <a:r>
              <a:rPr lang="en-US" sz="2800" dirty="0" smtClean="0">
                <a:solidFill>
                  <a:schemeClr val="bg2">
                    <a:lumMod val="10000"/>
                  </a:schemeClr>
                </a:solidFill>
              </a:rPr>
              <a:t/>
            </a:r>
            <a:br>
              <a:rPr lang="en-US" sz="2800" dirty="0" smtClean="0">
                <a:solidFill>
                  <a:schemeClr val="bg2">
                    <a:lumMod val="10000"/>
                  </a:schemeClr>
                </a:solidFill>
              </a:rPr>
            </a:br>
            <a:r>
              <a:rPr lang="en-US" sz="2800" dirty="0" smtClean="0">
                <a:solidFill>
                  <a:schemeClr val="bg2">
                    <a:lumMod val="10000"/>
                  </a:schemeClr>
                </a:solidFill>
              </a:rPr>
              <a:t>.It s a retroperitoneal organ encircling the bladder neck and urethra.</a:t>
            </a:r>
            <a:endParaRPr lang="ar-IQ" b="1" dirty="0">
              <a:solidFill>
                <a:srgbClr val="FF0000"/>
              </a:solidFill>
            </a:endParaRPr>
          </a:p>
        </p:txBody>
      </p:sp>
      <p:pic>
        <p:nvPicPr>
          <p:cNvPr id="1026" name="Picture 2" descr="C:\Users\hp\Downloads\IMG-8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2492896"/>
            <a:ext cx="3672408"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ownloads\IMG-86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47" y="2540135"/>
            <a:ext cx="4248470" cy="369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242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28800"/>
            <a:ext cx="8229600" cy="3082354"/>
          </a:xfrm>
        </p:spPr>
        <p:txBody>
          <a:bodyPr>
            <a:normAutofit fontScale="90000"/>
          </a:bodyPr>
          <a:lstStyle/>
          <a:p>
            <a:pPr algn="l"/>
            <a:r>
              <a:rPr lang="en-US" sz="6000" b="1" dirty="0" smtClean="0">
                <a:solidFill>
                  <a:srgbClr val="0070C0"/>
                </a:solidFill>
              </a:rPr>
              <a:t>Inflammation</a:t>
            </a:r>
            <a:r>
              <a:rPr lang="en-US" dirty="0" smtClean="0"/>
              <a:t/>
            </a:r>
            <a:br>
              <a:rPr lang="en-US" dirty="0" smtClean="0"/>
            </a:br>
            <a:r>
              <a:rPr lang="en-US" dirty="0" smtClean="0"/>
              <a:t>  .Prostatitis is divided into several          categories :</a:t>
            </a:r>
            <a:br>
              <a:rPr lang="en-US" dirty="0" smtClean="0"/>
            </a:br>
            <a:r>
              <a:rPr lang="en-US" dirty="0" smtClean="0"/>
              <a:t/>
            </a:r>
            <a:br>
              <a:rPr lang="en-US" dirty="0" smtClean="0"/>
            </a:br>
            <a:r>
              <a:rPr lang="en-US" dirty="0" smtClean="0">
                <a:solidFill>
                  <a:srgbClr val="FF0000"/>
                </a:solidFill>
              </a:rPr>
              <a:t>1. Acute bacterial prostatitis</a:t>
            </a:r>
            <a:br>
              <a:rPr lang="en-US" dirty="0" smtClean="0">
                <a:solidFill>
                  <a:srgbClr val="FF0000"/>
                </a:solidFill>
              </a:rPr>
            </a:br>
            <a:r>
              <a:rPr lang="en-US" dirty="0" smtClean="0">
                <a:solidFill>
                  <a:srgbClr val="FF0000"/>
                </a:solidFill>
              </a:rPr>
              <a:t>2. Chronic bacterial prostatitis</a:t>
            </a:r>
            <a:br>
              <a:rPr lang="en-US" dirty="0" smtClean="0">
                <a:solidFill>
                  <a:srgbClr val="FF0000"/>
                </a:solidFill>
              </a:rPr>
            </a:br>
            <a:r>
              <a:rPr lang="en-US" dirty="0" smtClean="0">
                <a:solidFill>
                  <a:srgbClr val="FF0000"/>
                </a:solidFill>
              </a:rPr>
              <a:t>3. Chronic </a:t>
            </a:r>
            <a:r>
              <a:rPr lang="en-US" dirty="0" err="1" smtClean="0">
                <a:solidFill>
                  <a:srgbClr val="FF0000"/>
                </a:solidFill>
              </a:rPr>
              <a:t>abacterial</a:t>
            </a:r>
            <a:r>
              <a:rPr lang="en-US" dirty="0" smtClean="0">
                <a:solidFill>
                  <a:srgbClr val="FF0000"/>
                </a:solidFill>
              </a:rPr>
              <a:t> prostatitis</a:t>
            </a:r>
            <a:br>
              <a:rPr lang="en-US" dirty="0" smtClean="0">
                <a:solidFill>
                  <a:srgbClr val="FF0000"/>
                </a:solidFill>
              </a:rPr>
            </a:br>
            <a:r>
              <a:rPr lang="en-US" dirty="0" smtClean="0">
                <a:solidFill>
                  <a:srgbClr val="FF0000"/>
                </a:solidFill>
              </a:rPr>
              <a:t>4.Granulomatous prostatitis</a:t>
            </a:r>
            <a:endParaRPr lang="ar-IQ" dirty="0">
              <a:solidFill>
                <a:srgbClr val="FF0000"/>
              </a:solidFill>
            </a:endParaRPr>
          </a:p>
        </p:txBody>
      </p:sp>
    </p:spTree>
    <p:extLst>
      <p:ext uri="{BB962C8B-B14F-4D97-AF65-F5344CB8AC3E}">
        <p14:creationId xmlns:p14="http://schemas.microsoft.com/office/powerpoint/2010/main" val="4201798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24944"/>
            <a:ext cx="8568952" cy="1143000"/>
          </a:xfrm>
        </p:spPr>
        <p:txBody>
          <a:bodyPr>
            <a:normAutofit fontScale="90000"/>
          </a:bodyPr>
          <a:lstStyle/>
          <a:p>
            <a:pPr algn="l"/>
            <a:r>
              <a:rPr lang="en-US" b="1" dirty="0" smtClean="0">
                <a:solidFill>
                  <a:srgbClr val="0070C0"/>
                </a:solidFill>
              </a:rPr>
              <a:t>Benign prostatic hyperplasia(nodular</a:t>
            </a:r>
            <a:r>
              <a:rPr lang="ar-IQ" b="1" dirty="0" smtClean="0">
                <a:solidFill>
                  <a:srgbClr val="0070C0"/>
                </a:solidFill>
              </a:rPr>
              <a:t/>
            </a:r>
            <a:br>
              <a:rPr lang="ar-IQ" b="1" dirty="0" smtClean="0">
                <a:solidFill>
                  <a:srgbClr val="0070C0"/>
                </a:solidFill>
              </a:rPr>
            </a:br>
            <a:r>
              <a:rPr lang="en-US" b="1" dirty="0" smtClean="0">
                <a:solidFill>
                  <a:srgbClr val="0070C0"/>
                </a:solidFill>
              </a:rPr>
              <a:t>                      hyperplasia)</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t>
            </a:r>
            <a:r>
              <a:rPr lang="en-US" b="1" dirty="0" smtClean="0"/>
              <a:t>. </a:t>
            </a:r>
            <a:r>
              <a:rPr lang="en-US" sz="4000" dirty="0" smtClean="0"/>
              <a:t>BPH is the most common benign prostatic disease in men older than </a:t>
            </a:r>
            <a:r>
              <a:rPr lang="en-US" sz="4000" dirty="0" smtClean="0">
                <a:solidFill>
                  <a:srgbClr val="00B050"/>
                </a:solidFill>
              </a:rPr>
              <a:t>50 years</a:t>
            </a:r>
            <a:r>
              <a:rPr lang="en-US" sz="4000" dirty="0" smtClean="0"/>
              <a:t>.</a:t>
            </a:r>
            <a:br>
              <a:rPr lang="en-US" sz="4000" dirty="0" smtClean="0"/>
            </a:br>
            <a:r>
              <a:rPr lang="en-US" sz="4000" dirty="0" smtClean="0"/>
              <a:t/>
            </a:r>
            <a:br>
              <a:rPr lang="en-US" sz="4000" dirty="0" smtClean="0"/>
            </a:br>
            <a:r>
              <a:rPr lang="en-US" sz="4000" dirty="0" smtClean="0"/>
              <a:t> </a:t>
            </a:r>
            <a:r>
              <a:rPr lang="en-US" sz="4000" b="1" dirty="0" smtClean="0"/>
              <a:t>. </a:t>
            </a:r>
            <a:r>
              <a:rPr lang="en-US" sz="4000" dirty="0" smtClean="0"/>
              <a:t>It result from nodular </a:t>
            </a:r>
            <a:r>
              <a:rPr lang="en-US" sz="4000" dirty="0" smtClean="0">
                <a:solidFill>
                  <a:srgbClr val="00B050"/>
                </a:solidFill>
              </a:rPr>
              <a:t>hyperplasia</a:t>
            </a:r>
            <a:r>
              <a:rPr lang="en-US" sz="4000" dirty="0" smtClean="0"/>
              <a:t> of prostatic stromal and epithelial cells resulting in urinary obstruction.</a:t>
            </a:r>
            <a:r>
              <a:rPr lang="en-US" dirty="0" smtClean="0"/>
              <a:t/>
            </a:r>
            <a:br>
              <a:rPr lang="en-US" dirty="0" smtClean="0"/>
            </a:br>
            <a:endParaRPr lang="ar-IQ" dirty="0"/>
          </a:p>
        </p:txBody>
      </p:sp>
    </p:spTree>
    <p:extLst>
      <p:ext uri="{BB962C8B-B14F-4D97-AF65-F5344CB8AC3E}">
        <p14:creationId xmlns:p14="http://schemas.microsoft.com/office/powerpoint/2010/main" val="2013596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normAutofit fontScale="90000"/>
          </a:bodyPr>
          <a:lstStyle/>
          <a:p>
            <a:pPr algn="l"/>
            <a:r>
              <a:rPr lang="ar-IQ" sz="3200" dirty="0" smtClean="0"/>
              <a:t> </a:t>
            </a:r>
            <a:r>
              <a:rPr lang="en-US" sz="3200" dirty="0" smtClean="0"/>
              <a:t> . </a:t>
            </a:r>
            <a:r>
              <a:rPr lang="en-US" sz="3200" dirty="0" smtClean="0">
                <a:solidFill>
                  <a:srgbClr val="FF0000"/>
                </a:solidFill>
              </a:rPr>
              <a:t>DHT </a:t>
            </a:r>
            <a:r>
              <a:rPr lang="en-US" sz="3200" dirty="0" smtClean="0"/>
              <a:t>(</a:t>
            </a:r>
            <a:r>
              <a:rPr lang="en-US" sz="3200" dirty="0" err="1" smtClean="0"/>
              <a:t>dihydrotestosterone</a:t>
            </a:r>
            <a:r>
              <a:rPr lang="en-US" sz="3200" dirty="0" smtClean="0"/>
              <a:t>) ,is an androgen derived from testosterone , is the major stimulus for the proliferation.</a:t>
            </a:r>
            <a:br>
              <a:rPr lang="en-US" sz="3200" dirty="0" smtClean="0"/>
            </a:br>
            <a:r>
              <a:rPr lang="en-US" sz="3200" dirty="0" smtClean="0"/>
              <a:t>. It most commonly involve the </a:t>
            </a:r>
            <a:r>
              <a:rPr lang="en-US" sz="3200" dirty="0" err="1" smtClean="0">
                <a:solidFill>
                  <a:srgbClr val="FF0000"/>
                </a:solidFill>
              </a:rPr>
              <a:t>periurethral</a:t>
            </a:r>
            <a:r>
              <a:rPr lang="en-US" sz="3200" dirty="0" smtClean="0"/>
              <a:t> zone of the prostate, producing nodules that compress the </a:t>
            </a:r>
            <a:r>
              <a:rPr lang="ar-IQ" sz="3200" dirty="0" smtClean="0"/>
              <a:t> </a:t>
            </a:r>
            <a:r>
              <a:rPr lang="en-US" sz="3200" dirty="0" smtClean="0"/>
              <a:t>urethra.</a:t>
            </a:r>
            <a:br>
              <a:rPr lang="en-US" sz="3200" dirty="0" smtClean="0"/>
            </a:br>
            <a:r>
              <a:rPr lang="en-US" sz="3200" dirty="0" smtClean="0"/>
              <a:t>. Clinical features </a:t>
            </a:r>
            <a:r>
              <a:rPr lang="en-US" sz="3200" dirty="0" err="1" smtClean="0"/>
              <a:t>apear</a:t>
            </a:r>
            <a:r>
              <a:rPr lang="en-US" sz="3200" dirty="0" smtClean="0"/>
              <a:t> only in </a:t>
            </a:r>
            <a:r>
              <a:rPr lang="en-US" sz="3200" dirty="0" smtClean="0">
                <a:solidFill>
                  <a:srgbClr val="FF0000"/>
                </a:solidFill>
              </a:rPr>
              <a:t>10% </a:t>
            </a:r>
            <a:r>
              <a:rPr lang="en-US" sz="3200" dirty="0" smtClean="0"/>
              <a:t>of affected patients and they involve </a:t>
            </a:r>
            <a:r>
              <a:rPr lang="en-US" sz="3200" dirty="0" smtClean="0">
                <a:solidFill>
                  <a:srgbClr val="00B050"/>
                </a:solidFill>
              </a:rPr>
              <a:t>hesitancy , urgency , </a:t>
            </a:r>
            <a:r>
              <a:rPr lang="ar-IQ" sz="3200" dirty="0" smtClean="0">
                <a:solidFill>
                  <a:srgbClr val="00B050"/>
                </a:solidFill>
              </a:rPr>
              <a:t/>
            </a:r>
            <a:br>
              <a:rPr lang="ar-IQ" sz="3200" dirty="0" smtClean="0">
                <a:solidFill>
                  <a:srgbClr val="00B050"/>
                </a:solidFill>
              </a:rPr>
            </a:br>
            <a:r>
              <a:rPr lang="en-US" sz="3200" dirty="0" err="1" smtClean="0">
                <a:solidFill>
                  <a:srgbClr val="00B050"/>
                </a:solidFill>
              </a:rPr>
              <a:t>nocturia</a:t>
            </a:r>
            <a:r>
              <a:rPr lang="en-US" sz="3200" dirty="0" smtClean="0"/>
              <a:t>.</a:t>
            </a:r>
            <a:endParaRPr lang="ar-IQ" sz="3200" dirty="0"/>
          </a:p>
        </p:txBody>
      </p:sp>
    </p:spTree>
    <p:extLst>
      <p:ext uri="{BB962C8B-B14F-4D97-AF65-F5344CB8AC3E}">
        <p14:creationId xmlns:p14="http://schemas.microsoft.com/office/powerpoint/2010/main" val="3855609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800"/>
            <a:ext cx="8424936" cy="1143000"/>
          </a:xfrm>
        </p:spPr>
        <p:txBody>
          <a:bodyPr>
            <a:normAutofit fontScale="90000"/>
          </a:bodyPr>
          <a:lstStyle/>
          <a:p>
            <a:pPr algn="l"/>
            <a:r>
              <a:rPr lang="en-US" b="1" dirty="0" smtClean="0">
                <a:solidFill>
                  <a:srgbClr val="002060"/>
                </a:solidFill>
              </a:rPr>
              <a:t>Morphology</a:t>
            </a:r>
            <a:r>
              <a:rPr lang="en-US" dirty="0" smtClean="0"/>
              <a:t/>
            </a:r>
            <a:br>
              <a:rPr lang="en-US" dirty="0" smtClean="0"/>
            </a:br>
            <a:r>
              <a:rPr lang="en-US" dirty="0" smtClean="0"/>
              <a:t> </a:t>
            </a:r>
            <a:r>
              <a:rPr lang="en-US" sz="3600" b="1" dirty="0" smtClean="0">
                <a:solidFill>
                  <a:srgbClr val="00B050"/>
                </a:solidFill>
              </a:rPr>
              <a:t>Grossly:</a:t>
            </a:r>
            <a:r>
              <a:rPr lang="en-US" sz="3600" dirty="0" smtClean="0"/>
              <a:t> </a:t>
            </a:r>
            <a:r>
              <a:rPr lang="en-US" sz="3100" dirty="0" smtClean="0"/>
              <a:t>prostate show well defined nodules compress the urethra, the nodules vary in color and consistency( soft yellowish pink to pale grey and tough).</a:t>
            </a:r>
            <a:r>
              <a:rPr lang="en-US" sz="3600" dirty="0" smtClean="0"/>
              <a:t/>
            </a:r>
            <a:br>
              <a:rPr lang="en-US" sz="3600" dirty="0" smtClean="0"/>
            </a:br>
            <a:r>
              <a:rPr lang="en-US" sz="3600" dirty="0" smtClean="0"/>
              <a:t/>
            </a:r>
            <a:br>
              <a:rPr lang="en-US" sz="3600" dirty="0" smtClean="0"/>
            </a:br>
            <a:r>
              <a:rPr lang="en-US" sz="3600" dirty="0" smtClean="0"/>
              <a:t> </a:t>
            </a:r>
            <a:br>
              <a:rPr lang="en-US" sz="3600" dirty="0" smtClean="0"/>
            </a:br>
            <a:endParaRPr lang="ar-IQ" sz="3600" dirty="0"/>
          </a:p>
        </p:txBody>
      </p:sp>
      <p:pic>
        <p:nvPicPr>
          <p:cNvPr id="2050" name="Picture 2" descr="C:\Users\hp\Downloads\IMG-8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42" y="2492896"/>
            <a:ext cx="756647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28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476672"/>
            <a:ext cx="8568952" cy="1143000"/>
          </a:xfrm>
        </p:spPr>
        <p:txBody>
          <a:bodyPr>
            <a:normAutofit fontScale="90000"/>
          </a:bodyPr>
          <a:lstStyle/>
          <a:p>
            <a:pPr algn="l"/>
            <a:r>
              <a:rPr lang="en-US" sz="4000" b="1" dirty="0">
                <a:solidFill>
                  <a:srgbClr val="00B050"/>
                </a:solidFill>
              </a:rPr>
              <a:t>Microscopically</a:t>
            </a:r>
            <a:r>
              <a:rPr lang="en-US" b="1" dirty="0">
                <a:solidFill>
                  <a:srgbClr val="00B050"/>
                </a:solidFill>
              </a:rPr>
              <a:t>:</a:t>
            </a:r>
            <a:r>
              <a:rPr lang="en-US" dirty="0"/>
              <a:t> </a:t>
            </a:r>
            <a:r>
              <a:rPr lang="en-US" sz="3100" dirty="0" smtClean="0"/>
              <a:t/>
            </a:r>
            <a:br>
              <a:rPr lang="en-US" sz="3100" dirty="0" smtClean="0"/>
            </a:br>
            <a:r>
              <a:rPr lang="en-US" sz="3100" dirty="0" smtClean="0"/>
              <a:t>Glandular proliferation of </a:t>
            </a:r>
            <a:r>
              <a:rPr lang="en-US" sz="3100" dirty="0"/>
              <a:t>small- </a:t>
            </a:r>
            <a:r>
              <a:rPr lang="en-US" sz="3100" dirty="0" smtClean="0"/>
              <a:t>large- </a:t>
            </a:r>
            <a:r>
              <a:rPr lang="en-US" sz="3100" dirty="0" err="1" smtClean="0"/>
              <a:t>cystically</a:t>
            </a:r>
            <a:r>
              <a:rPr lang="en-US" sz="3100" dirty="0" smtClean="0"/>
              <a:t> dilated  glands </a:t>
            </a:r>
            <a:r>
              <a:rPr lang="en-US" sz="3100" dirty="0"/>
              <a:t>lined </a:t>
            </a:r>
            <a:r>
              <a:rPr lang="en-US" sz="3100" dirty="0" smtClean="0"/>
              <a:t>by two </a:t>
            </a:r>
            <a:r>
              <a:rPr lang="en-US" sz="3100" dirty="0"/>
              <a:t>layers of cells </a:t>
            </a:r>
            <a:r>
              <a:rPr lang="en-US" sz="3100" dirty="0" smtClean="0"/>
              <a:t>an </a:t>
            </a:r>
            <a:r>
              <a:rPr lang="en-US" sz="3100" dirty="0"/>
              <a:t>inner columnar  </a:t>
            </a:r>
            <a:r>
              <a:rPr lang="en-US" sz="3100" dirty="0" smtClean="0"/>
              <a:t>and outer cuboidal-flat</a:t>
            </a:r>
            <a:endParaRPr lang="ar-IQ" dirty="0"/>
          </a:p>
        </p:txBody>
      </p:sp>
      <p:pic>
        <p:nvPicPr>
          <p:cNvPr id="3074" name="Picture 2" descr="C:\Users\hp\Downloads\IMG-8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776864" cy="446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16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928992" cy="1143000"/>
          </a:xfrm>
        </p:spPr>
        <p:txBody>
          <a:bodyPr>
            <a:normAutofit fontScale="90000"/>
          </a:bodyPr>
          <a:lstStyle/>
          <a:p>
            <a:pPr algn="l"/>
            <a:r>
              <a:rPr lang="en-US" b="1" dirty="0" smtClean="0">
                <a:solidFill>
                  <a:srgbClr val="0070C0"/>
                </a:solidFill>
              </a:rPr>
              <a:t>Tumors</a:t>
            </a:r>
            <a:r>
              <a:rPr lang="en-US" dirty="0" smtClean="0"/>
              <a:t/>
            </a:r>
            <a:br>
              <a:rPr lang="en-US" dirty="0" smtClean="0"/>
            </a:br>
            <a:r>
              <a:rPr lang="en-US" dirty="0" smtClean="0">
                <a:solidFill>
                  <a:srgbClr val="FF0000"/>
                </a:solidFill>
              </a:rPr>
              <a:t>.</a:t>
            </a:r>
            <a:r>
              <a:rPr lang="en-US" sz="3600" b="1" dirty="0" smtClean="0">
                <a:solidFill>
                  <a:srgbClr val="FF0000"/>
                </a:solidFill>
              </a:rPr>
              <a:t>Adenocarcinoma</a:t>
            </a:r>
            <a:r>
              <a:rPr lang="en-US" sz="3600" dirty="0" smtClean="0"/>
              <a:t> of the prostate is the </a:t>
            </a:r>
            <a:r>
              <a:rPr lang="en-US" sz="3600" dirty="0" smtClean="0">
                <a:solidFill>
                  <a:srgbClr val="00B050"/>
                </a:solidFill>
              </a:rPr>
              <a:t>most common</a:t>
            </a:r>
            <a:r>
              <a:rPr lang="en-US" sz="3600" dirty="0" smtClean="0"/>
              <a:t> form of cancer in men.</a:t>
            </a:r>
            <a:br>
              <a:rPr lang="en-US" sz="3600" dirty="0" smtClean="0"/>
            </a:br>
            <a:r>
              <a:rPr lang="en-US" sz="3600" dirty="0" smtClean="0"/>
              <a:t/>
            </a:r>
            <a:br>
              <a:rPr lang="en-US" sz="3600" dirty="0" smtClean="0"/>
            </a:br>
            <a:r>
              <a:rPr lang="en-US" sz="3600" dirty="0" smtClean="0"/>
              <a:t>.It is typically a disease of older men (</a:t>
            </a:r>
            <a:r>
              <a:rPr lang="en-US" sz="3600" dirty="0" smtClean="0">
                <a:solidFill>
                  <a:srgbClr val="00B050"/>
                </a:solidFill>
              </a:rPr>
              <a:t>65-75years</a:t>
            </a:r>
            <a:r>
              <a:rPr lang="en-US" sz="3600" dirty="0" smtClean="0"/>
              <a:t>)</a:t>
            </a:r>
            <a:br>
              <a:rPr lang="en-US" sz="3600" dirty="0" smtClean="0"/>
            </a:br>
            <a:r>
              <a:rPr lang="ar-IQ" sz="3600" dirty="0" smtClean="0"/>
              <a:t/>
            </a:r>
            <a:br>
              <a:rPr lang="ar-IQ" sz="3600" dirty="0" smtClean="0"/>
            </a:br>
            <a:r>
              <a:rPr lang="en-US" sz="3600" dirty="0" smtClean="0"/>
              <a:t>.Its uncommon in </a:t>
            </a:r>
            <a:r>
              <a:rPr lang="en-US" sz="3600" dirty="0" err="1" smtClean="0"/>
              <a:t>asian</a:t>
            </a:r>
            <a:r>
              <a:rPr lang="en-US" sz="3600" dirty="0" smtClean="0"/>
              <a:t> and more common among       </a:t>
            </a:r>
            <a:r>
              <a:rPr lang="en-US" sz="3600" dirty="0" smtClean="0">
                <a:solidFill>
                  <a:srgbClr val="00B050"/>
                </a:solidFill>
              </a:rPr>
              <a:t>blacks</a:t>
            </a:r>
            <a:r>
              <a:rPr lang="en-US" sz="3600" dirty="0" smtClean="0"/>
              <a:t>.</a:t>
            </a:r>
            <a:br>
              <a:rPr lang="en-US" sz="3600" dirty="0" smtClean="0"/>
            </a:br>
            <a:r>
              <a:rPr lang="en-US" sz="3600" dirty="0" smtClean="0"/>
              <a:t>.Age, race, family history , hormone levels and </a:t>
            </a:r>
            <a:r>
              <a:rPr lang="en-US" sz="3600" dirty="0" err="1" smtClean="0"/>
              <a:t>enviromental</a:t>
            </a:r>
            <a:r>
              <a:rPr lang="en-US" sz="3600" dirty="0" smtClean="0"/>
              <a:t> factors are suspected to play a role</a:t>
            </a:r>
            <a:endParaRPr lang="ar-IQ" sz="3600" dirty="0"/>
          </a:p>
        </p:txBody>
      </p:sp>
    </p:spTree>
    <p:extLst>
      <p:ext uri="{BB962C8B-B14F-4D97-AF65-F5344CB8AC3E}">
        <p14:creationId xmlns:p14="http://schemas.microsoft.com/office/powerpoint/2010/main" val="1235826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564904"/>
            <a:ext cx="8301608" cy="1143000"/>
          </a:xfrm>
        </p:spPr>
        <p:txBody>
          <a:bodyPr>
            <a:normAutofit fontScale="90000"/>
          </a:bodyPr>
          <a:lstStyle/>
          <a:p>
            <a:pPr algn="l"/>
            <a:r>
              <a:rPr lang="en-US" dirty="0" smtClean="0"/>
              <a:t>                       </a:t>
            </a:r>
            <a:r>
              <a:rPr lang="en-US" sz="4900" b="1" dirty="0" smtClean="0">
                <a:solidFill>
                  <a:srgbClr val="002060"/>
                </a:solidFill>
              </a:rPr>
              <a:t>The Penis</a:t>
            </a:r>
            <a:r>
              <a:rPr lang="en-US" dirty="0" smtClean="0"/>
              <a:t/>
            </a:r>
            <a:br>
              <a:rPr lang="en-US" dirty="0" smtClean="0"/>
            </a:br>
            <a:r>
              <a:rPr lang="en-US" dirty="0" smtClean="0"/>
              <a:t/>
            </a:r>
            <a:br>
              <a:rPr lang="en-US" dirty="0" smtClean="0"/>
            </a:br>
            <a:r>
              <a:rPr lang="en-US" dirty="0" smtClean="0">
                <a:solidFill>
                  <a:srgbClr val="FF0000"/>
                </a:solidFill>
              </a:rPr>
              <a:t>1. Congenital anomalies</a:t>
            </a:r>
            <a:br>
              <a:rPr lang="en-US" dirty="0" smtClean="0">
                <a:solidFill>
                  <a:srgbClr val="FF0000"/>
                </a:solidFill>
              </a:rPr>
            </a:br>
            <a:r>
              <a:rPr lang="en-US" dirty="0" smtClean="0">
                <a:solidFill>
                  <a:srgbClr val="FF0000"/>
                </a:solidFill>
              </a:rPr>
              <a:t>2. Inflammation</a:t>
            </a:r>
            <a:br>
              <a:rPr lang="en-US" dirty="0" smtClean="0">
                <a:solidFill>
                  <a:srgbClr val="FF0000"/>
                </a:solidFill>
              </a:rPr>
            </a:br>
            <a:r>
              <a:rPr lang="en-US" dirty="0" smtClean="0">
                <a:solidFill>
                  <a:srgbClr val="FF0000"/>
                </a:solidFill>
              </a:rPr>
              <a:t>3. Tumors</a:t>
            </a:r>
            <a:r>
              <a:rPr lang="en-US" dirty="0" smtClean="0"/>
              <a:t/>
            </a:r>
            <a:br>
              <a:rPr lang="en-US" dirty="0" smtClean="0"/>
            </a:br>
            <a:endParaRPr lang="ar-IQ" dirty="0"/>
          </a:p>
        </p:txBody>
      </p:sp>
    </p:spTree>
    <p:extLst>
      <p:ext uri="{BB962C8B-B14F-4D97-AF65-F5344CB8AC3E}">
        <p14:creationId xmlns:p14="http://schemas.microsoft.com/office/powerpoint/2010/main" val="1072399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96952"/>
            <a:ext cx="8229600" cy="1143000"/>
          </a:xfrm>
        </p:spPr>
        <p:txBody>
          <a:bodyPr>
            <a:normAutofit fontScale="90000"/>
          </a:bodyPr>
          <a:lstStyle/>
          <a:p>
            <a:pPr algn="l"/>
            <a:r>
              <a:rPr lang="en-US" sz="3200" dirty="0" smtClean="0"/>
              <a:t>.</a:t>
            </a:r>
            <a:r>
              <a:rPr lang="en-US" sz="3600" dirty="0" smtClean="0">
                <a:solidFill>
                  <a:srgbClr val="FF0000"/>
                </a:solidFill>
              </a:rPr>
              <a:t>Androgen</a:t>
            </a:r>
            <a:r>
              <a:rPr lang="en-US" sz="3600" dirty="0" smtClean="0"/>
              <a:t> play an important factor in prostate </a:t>
            </a:r>
            <a:r>
              <a:rPr lang="ar-IQ" sz="3600" dirty="0" smtClean="0"/>
              <a:t/>
            </a:r>
            <a:br>
              <a:rPr lang="ar-IQ" sz="3600" dirty="0" smtClean="0"/>
            </a:br>
            <a:r>
              <a:rPr lang="en-US" sz="3600" dirty="0" smtClean="0"/>
              <a:t>cancer</a:t>
            </a:r>
            <a:br>
              <a:rPr lang="en-US" sz="3600" dirty="0" smtClean="0"/>
            </a:br>
            <a:r>
              <a:rPr lang="en-US" sz="3600" dirty="0" smtClean="0"/>
              <a:t/>
            </a:r>
            <a:br>
              <a:rPr lang="en-US" sz="3600" dirty="0" smtClean="0"/>
            </a:br>
            <a:r>
              <a:rPr lang="en-US" sz="3600" dirty="0" smtClean="0"/>
              <a:t>.They range from indolent lesions to clinically aggressive tumors</a:t>
            </a:r>
            <a:br>
              <a:rPr lang="en-US" sz="3600" dirty="0" smtClean="0"/>
            </a:br>
            <a:r>
              <a:rPr lang="en-US" sz="3600" dirty="0" smtClean="0"/>
              <a:t/>
            </a:r>
            <a:br>
              <a:rPr lang="en-US" sz="3600" dirty="0" smtClean="0"/>
            </a:br>
            <a:r>
              <a:rPr lang="en-US" sz="3600" dirty="0"/>
              <a:t>.</a:t>
            </a:r>
            <a:r>
              <a:rPr lang="en-US" sz="3600" dirty="0" smtClean="0"/>
              <a:t>It most commonly (70 %of cases) involve the outer </a:t>
            </a:r>
            <a:r>
              <a:rPr lang="en-US" sz="3600" dirty="0" smtClean="0">
                <a:solidFill>
                  <a:srgbClr val="FF0000"/>
                </a:solidFill>
              </a:rPr>
              <a:t>peripheral</a:t>
            </a:r>
            <a:r>
              <a:rPr lang="en-US" sz="3600" dirty="0" smtClean="0"/>
              <a:t> zone</a:t>
            </a:r>
            <a:br>
              <a:rPr lang="en-US" sz="3600" dirty="0" smtClean="0"/>
            </a:br>
            <a:r>
              <a:rPr lang="en-US" sz="3600" dirty="0" smtClean="0"/>
              <a:t/>
            </a:r>
            <a:br>
              <a:rPr lang="en-US" sz="3600" dirty="0" smtClean="0"/>
            </a:br>
            <a:r>
              <a:rPr lang="en-US" sz="3600" dirty="0"/>
              <a:t>.</a:t>
            </a:r>
            <a:r>
              <a:rPr lang="en-US" sz="3200" dirty="0" smtClean="0"/>
              <a:t>The </a:t>
            </a:r>
            <a:r>
              <a:rPr lang="en-US" sz="3200" dirty="0"/>
              <a:t>prostatic adenocarcinoma usually refers to the most common </a:t>
            </a:r>
            <a:r>
              <a:rPr lang="en-US" sz="3200" dirty="0" err="1">
                <a:solidFill>
                  <a:srgbClr val="FF0000"/>
                </a:solidFill>
              </a:rPr>
              <a:t>acinar</a:t>
            </a:r>
            <a:r>
              <a:rPr lang="en-US" sz="3200" dirty="0">
                <a:solidFill>
                  <a:srgbClr val="FF0000"/>
                </a:solidFill>
              </a:rPr>
              <a:t> </a:t>
            </a:r>
            <a:r>
              <a:rPr lang="en-US" sz="3200" dirty="0"/>
              <a:t>variant</a:t>
            </a:r>
            <a:r>
              <a:rPr lang="en-US" sz="3600" dirty="0" smtClean="0"/>
              <a:t> </a:t>
            </a:r>
            <a:br>
              <a:rPr lang="en-US" sz="3600" dirty="0" smtClean="0"/>
            </a:br>
            <a:endParaRPr lang="ar-IQ" sz="3600" dirty="0"/>
          </a:p>
        </p:txBody>
      </p:sp>
    </p:spTree>
    <p:extLst>
      <p:ext uri="{BB962C8B-B14F-4D97-AF65-F5344CB8AC3E}">
        <p14:creationId xmlns:p14="http://schemas.microsoft.com/office/powerpoint/2010/main" val="918083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 y="692696"/>
            <a:ext cx="8229600" cy="1143000"/>
          </a:xfrm>
        </p:spPr>
        <p:txBody>
          <a:bodyPr>
            <a:normAutofit fontScale="90000"/>
          </a:bodyPr>
          <a:lstStyle/>
          <a:p>
            <a:pPr algn="l"/>
            <a:r>
              <a:rPr lang="en-US" b="1" dirty="0" smtClean="0">
                <a:solidFill>
                  <a:srgbClr val="002060"/>
                </a:solidFill>
              </a:rPr>
              <a:t>Morphology</a:t>
            </a:r>
            <a:r>
              <a:rPr lang="en-US" dirty="0" smtClean="0"/>
              <a:t/>
            </a:r>
            <a:br>
              <a:rPr lang="en-US" dirty="0" smtClean="0"/>
            </a:br>
            <a:r>
              <a:rPr lang="en-US" sz="3600" b="1" dirty="0" smtClean="0">
                <a:solidFill>
                  <a:srgbClr val="00B050"/>
                </a:solidFill>
              </a:rPr>
              <a:t>Grossly: </a:t>
            </a:r>
            <a:r>
              <a:rPr lang="en-US" sz="3600" dirty="0" smtClean="0"/>
              <a:t>Neoplastic tissue is gritty and firm</a:t>
            </a:r>
            <a:br>
              <a:rPr lang="en-US" sz="3600" dirty="0" smtClean="0"/>
            </a:br>
            <a:endParaRPr lang="ar-IQ" sz="3600" dirty="0"/>
          </a:p>
        </p:txBody>
      </p:sp>
      <p:pic>
        <p:nvPicPr>
          <p:cNvPr id="4098" name="Picture 2" descr="C:\Users\hp\Downloads\IMG-8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02" y="1700808"/>
            <a:ext cx="741682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992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568952" cy="1143000"/>
          </a:xfrm>
        </p:spPr>
        <p:txBody>
          <a:bodyPr>
            <a:noAutofit/>
          </a:bodyPr>
          <a:lstStyle/>
          <a:p>
            <a:pPr algn="l"/>
            <a:r>
              <a:rPr lang="en-US" sz="4000" b="1" dirty="0" smtClean="0">
                <a:solidFill>
                  <a:srgbClr val="00B050"/>
                </a:solidFill>
              </a:rPr>
              <a:t>Microscopically</a:t>
            </a:r>
            <a:r>
              <a:rPr lang="en-US" sz="4000" dirty="0">
                <a:solidFill>
                  <a:srgbClr val="00B050"/>
                </a:solidFill>
              </a:rPr>
              <a:t>:</a:t>
            </a:r>
            <a:r>
              <a:rPr lang="en-US" sz="3200" dirty="0"/>
              <a:t/>
            </a:r>
            <a:br>
              <a:rPr lang="en-US" sz="3200" dirty="0"/>
            </a:br>
            <a:r>
              <a:rPr lang="en-US" sz="3200" dirty="0" smtClean="0"/>
              <a:t/>
            </a:r>
            <a:br>
              <a:rPr lang="en-US" sz="3200" dirty="0" smtClean="0"/>
            </a:br>
            <a:r>
              <a:rPr lang="en-US" sz="3200" dirty="0" smtClean="0"/>
              <a:t>.Most </a:t>
            </a:r>
            <a:r>
              <a:rPr lang="en-US" sz="3200" dirty="0"/>
              <a:t>lesions are adenocarcinomas that produce well defined gland patterns, the neoplastic glands are typically </a:t>
            </a:r>
            <a:r>
              <a:rPr lang="en-US" sz="3200" dirty="0">
                <a:solidFill>
                  <a:srgbClr val="FF0000"/>
                </a:solidFill>
              </a:rPr>
              <a:t>smaller</a:t>
            </a:r>
            <a:r>
              <a:rPr lang="en-US" sz="3200" dirty="0"/>
              <a:t>, more </a:t>
            </a:r>
            <a:r>
              <a:rPr lang="en-US" sz="3200" dirty="0">
                <a:solidFill>
                  <a:srgbClr val="FF0000"/>
                </a:solidFill>
              </a:rPr>
              <a:t>crowded</a:t>
            </a:r>
            <a:r>
              <a:rPr lang="en-US" sz="3200" dirty="0"/>
              <a:t> and </a:t>
            </a:r>
            <a:r>
              <a:rPr lang="en-US" sz="3200" dirty="0">
                <a:solidFill>
                  <a:srgbClr val="FF0000"/>
                </a:solidFill>
              </a:rPr>
              <a:t>lack branching </a:t>
            </a:r>
            <a:r>
              <a:rPr lang="en-US" sz="3200" dirty="0"/>
              <a:t>when compared to normal glands.</a:t>
            </a:r>
            <a:br>
              <a:rPr lang="en-US" sz="3200" dirty="0"/>
            </a:br>
            <a:r>
              <a:rPr lang="en-US" sz="3200" dirty="0" smtClean="0"/>
              <a:t/>
            </a:r>
            <a:br>
              <a:rPr lang="en-US" sz="3200" dirty="0" smtClean="0"/>
            </a:br>
            <a:r>
              <a:rPr lang="en-US" sz="3200" dirty="0"/>
              <a:t>.</a:t>
            </a:r>
            <a:r>
              <a:rPr lang="en-US" sz="3200" dirty="0" smtClean="0"/>
              <a:t>The </a:t>
            </a:r>
            <a:r>
              <a:rPr lang="en-US" sz="3200" dirty="0"/>
              <a:t>glands are lined by </a:t>
            </a:r>
            <a:r>
              <a:rPr lang="en-US" sz="3200" dirty="0">
                <a:solidFill>
                  <a:srgbClr val="FF0000"/>
                </a:solidFill>
              </a:rPr>
              <a:t>single</a:t>
            </a:r>
            <a:r>
              <a:rPr lang="en-US" sz="3200" dirty="0"/>
              <a:t> layer of cuboidal-low columnar </a:t>
            </a:r>
            <a:r>
              <a:rPr lang="en-US" sz="3200" dirty="0" smtClean="0"/>
              <a:t>epithelium</a:t>
            </a:r>
            <a:br>
              <a:rPr lang="en-US" sz="3200" dirty="0" smtClean="0"/>
            </a:br>
            <a:r>
              <a:rPr lang="en-US" sz="3200" dirty="0" smtClean="0"/>
              <a:t>.The cytoplasm is pale-</a:t>
            </a:r>
            <a:r>
              <a:rPr lang="en-US" sz="3200" dirty="0" err="1" smtClean="0"/>
              <a:t>amphophilic</a:t>
            </a:r>
            <a:r>
              <a:rPr lang="en-US" sz="3200" dirty="0" smtClean="0"/>
              <a:t>, nuclei are large with one or more prominent nucleoli.</a:t>
            </a:r>
            <a:br>
              <a:rPr lang="en-US" sz="3200" dirty="0" smtClean="0"/>
            </a:br>
            <a:endParaRPr lang="ar-IQ" sz="3200" dirty="0"/>
          </a:p>
        </p:txBody>
      </p:sp>
    </p:spTree>
    <p:extLst>
      <p:ext uri="{BB962C8B-B14F-4D97-AF65-F5344CB8AC3E}">
        <p14:creationId xmlns:p14="http://schemas.microsoft.com/office/powerpoint/2010/main" val="3765873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455"/>
            <a:ext cx="8229600" cy="1143000"/>
          </a:xfrm>
        </p:spPr>
        <p:txBody>
          <a:bodyPr/>
          <a:lstStyle/>
          <a:p>
            <a:r>
              <a:rPr lang="en-US" b="1" dirty="0" smtClean="0">
                <a:solidFill>
                  <a:srgbClr val="002060"/>
                </a:solidFill>
              </a:rPr>
              <a:t>Prostatic adenocarcinoma</a:t>
            </a:r>
            <a:endParaRPr lang="ar-IQ" b="1" dirty="0">
              <a:solidFill>
                <a:srgbClr val="002060"/>
              </a:solidFill>
            </a:endParaRPr>
          </a:p>
        </p:txBody>
      </p:sp>
      <p:pic>
        <p:nvPicPr>
          <p:cNvPr id="5122" name="Picture 2" descr="C:\Users\hp\Downloads\IMG-8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052736"/>
            <a:ext cx="4471257" cy="51845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ownloads\IMG-86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052736"/>
            <a:ext cx="4176464"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81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68960"/>
            <a:ext cx="8676456" cy="1143000"/>
          </a:xfrm>
        </p:spPr>
        <p:txBody>
          <a:bodyPr>
            <a:normAutofit fontScale="90000"/>
          </a:bodyPr>
          <a:lstStyle/>
          <a:p>
            <a:pPr algn="l"/>
            <a:r>
              <a:rPr lang="en-US" sz="3600" dirty="0" smtClean="0"/>
              <a:t>.80% of prostatic adenocarcinoma is associated with prostatic intraepithelial </a:t>
            </a:r>
            <a:r>
              <a:rPr lang="en-US" sz="3600" dirty="0" err="1" smtClean="0"/>
              <a:t>neoplasia</a:t>
            </a:r>
            <a:r>
              <a:rPr lang="en-US" sz="3600" dirty="0" smtClean="0"/>
              <a:t> (</a:t>
            </a:r>
            <a:r>
              <a:rPr lang="en-US" sz="3600" dirty="0" smtClean="0">
                <a:solidFill>
                  <a:srgbClr val="00B050"/>
                </a:solidFill>
              </a:rPr>
              <a:t>PIN</a:t>
            </a:r>
            <a:r>
              <a:rPr lang="en-US" sz="3600" dirty="0" smtClean="0"/>
              <a:t>)</a:t>
            </a:r>
            <a:br>
              <a:rPr lang="en-US" sz="3600" dirty="0" smtClean="0"/>
            </a:br>
            <a:r>
              <a:rPr lang="en-US" sz="3600" dirty="0" smtClean="0"/>
              <a:t/>
            </a:r>
            <a:br>
              <a:rPr lang="en-US" sz="3600" dirty="0" smtClean="0"/>
            </a:br>
            <a:r>
              <a:rPr lang="en-US" sz="3600" dirty="0" smtClean="0">
                <a:solidFill>
                  <a:srgbClr val="FF0000"/>
                </a:solidFill>
              </a:rPr>
              <a:t>.Local </a:t>
            </a:r>
            <a:r>
              <a:rPr lang="en-US" sz="3600" dirty="0" smtClean="0"/>
              <a:t>extension of prostate carcinoma is to </a:t>
            </a:r>
            <a:r>
              <a:rPr lang="en-US" sz="3600" dirty="0" err="1" smtClean="0"/>
              <a:t>periprostatic</a:t>
            </a:r>
            <a:r>
              <a:rPr lang="en-US" sz="3600" dirty="0" smtClean="0"/>
              <a:t> </a:t>
            </a:r>
            <a:r>
              <a:rPr lang="en-US" sz="3600" dirty="0" err="1" smtClean="0"/>
              <a:t>tissue,seminal</a:t>
            </a:r>
            <a:r>
              <a:rPr lang="en-US" sz="3600" dirty="0" smtClean="0"/>
              <a:t> vesicles and the base of urinary bladder.</a:t>
            </a:r>
            <a:br>
              <a:rPr lang="en-US" sz="3600" dirty="0" smtClean="0"/>
            </a:br>
            <a:r>
              <a:rPr lang="en-US" sz="3600" dirty="0" smtClean="0"/>
              <a:t/>
            </a:r>
            <a:br>
              <a:rPr lang="en-US" sz="3600" dirty="0" smtClean="0"/>
            </a:br>
            <a:r>
              <a:rPr lang="en-US" sz="3600" dirty="0" smtClean="0">
                <a:solidFill>
                  <a:srgbClr val="FF0000"/>
                </a:solidFill>
              </a:rPr>
              <a:t>.</a:t>
            </a:r>
            <a:r>
              <a:rPr lang="en-US" sz="3600" dirty="0" err="1" smtClean="0">
                <a:solidFill>
                  <a:srgbClr val="FF0000"/>
                </a:solidFill>
              </a:rPr>
              <a:t>Lypmphatic</a:t>
            </a:r>
            <a:r>
              <a:rPr lang="en-US" sz="3600" dirty="0" smtClean="0"/>
              <a:t> spread is to the regional lymph nodes.</a:t>
            </a:r>
            <a:br>
              <a:rPr lang="en-US" sz="3600" dirty="0" smtClean="0"/>
            </a:br>
            <a:r>
              <a:rPr lang="en-US" sz="3600" dirty="0" smtClean="0"/>
              <a:t/>
            </a:r>
            <a:br>
              <a:rPr lang="en-US" sz="3600" dirty="0" smtClean="0"/>
            </a:br>
            <a:r>
              <a:rPr lang="en-US" sz="3600" dirty="0" smtClean="0">
                <a:solidFill>
                  <a:srgbClr val="FF0000"/>
                </a:solidFill>
              </a:rPr>
              <a:t>.</a:t>
            </a:r>
            <a:r>
              <a:rPr lang="en-US" sz="3600" dirty="0" err="1" smtClean="0">
                <a:solidFill>
                  <a:srgbClr val="FF0000"/>
                </a:solidFill>
              </a:rPr>
              <a:t>Hematogenous</a:t>
            </a:r>
            <a:r>
              <a:rPr lang="en-US" sz="3600" dirty="0" smtClean="0"/>
              <a:t> spread occurs </a:t>
            </a:r>
            <a:r>
              <a:rPr lang="en-US" sz="3600" dirty="0" err="1" smtClean="0"/>
              <a:t>cheifly</a:t>
            </a:r>
            <a:r>
              <a:rPr lang="en-US" sz="3600" dirty="0" smtClean="0"/>
              <a:t> to the </a:t>
            </a:r>
            <a:r>
              <a:rPr lang="en-US" sz="3600" b="1" dirty="0" smtClean="0">
                <a:solidFill>
                  <a:srgbClr val="00B050"/>
                </a:solidFill>
              </a:rPr>
              <a:t>bones</a:t>
            </a:r>
            <a:r>
              <a:rPr lang="en-US" sz="3600" dirty="0" smtClean="0"/>
              <a:t> ,especially the axial skeleton and typically </a:t>
            </a:r>
            <a:r>
              <a:rPr lang="en-US" sz="3600" dirty="0" err="1" smtClean="0"/>
              <a:t>osteoblastic</a:t>
            </a:r>
            <a:r>
              <a:rPr lang="en-US" dirty="0" smtClean="0"/>
              <a:t>.</a:t>
            </a:r>
            <a:endParaRPr lang="ar-IQ" dirty="0"/>
          </a:p>
        </p:txBody>
      </p:sp>
    </p:spTree>
    <p:extLst>
      <p:ext uri="{BB962C8B-B14F-4D97-AF65-F5344CB8AC3E}">
        <p14:creationId xmlns:p14="http://schemas.microsoft.com/office/powerpoint/2010/main" val="1734903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424936" cy="1143000"/>
          </a:xfrm>
        </p:spPr>
        <p:txBody>
          <a:bodyPr>
            <a:normAutofit fontScale="90000"/>
          </a:bodyPr>
          <a:lstStyle/>
          <a:p>
            <a:pPr algn="l"/>
            <a:r>
              <a:rPr lang="en-US" dirty="0" smtClean="0"/>
              <a:t>.</a:t>
            </a:r>
            <a:r>
              <a:rPr lang="en-US" sz="3600" dirty="0" smtClean="0"/>
              <a:t>Grading of prostatic cancer is by the </a:t>
            </a:r>
            <a:r>
              <a:rPr lang="en-US" sz="3600" b="1" dirty="0" smtClean="0">
                <a:solidFill>
                  <a:srgbClr val="FF0000"/>
                </a:solidFill>
              </a:rPr>
              <a:t>Gleason grading system </a:t>
            </a:r>
            <a:r>
              <a:rPr lang="en-US" sz="3600" dirty="0" smtClean="0"/>
              <a:t>which correlate with the pathological stage and prognosis.</a:t>
            </a:r>
            <a:br>
              <a:rPr lang="en-US" sz="3600" dirty="0" smtClean="0"/>
            </a:br>
            <a:r>
              <a:rPr lang="en-US" sz="3600" dirty="0" smtClean="0"/>
              <a:t/>
            </a:r>
            <a:br>
              <a:rPr lang="en-US" sz="3600" dirty="0" smtClean="0"/>
            </a:br>
            <a:r>
              <a:rPr lang="en-US" sz="3600" dirty="0" smtClean="0"/>
              <a:t>.</a:t>
            </a:r>
            <a:r>
              <a:rPr lang="en-US" sz="3600" dirty="0"/>
              <a:t>M</a:t>
            </a:r>
            <a:r>
              <a:rPr lang="en-US" sz="3600" dirty="0" smtClean="0"/>
              <a:t>easurement of serum prostatic specific antigen (</a:t>
            </a:r>
            <a:r>
              <a:rPr lang="en-US" sz="3600" b="1" dirty="0" smtClean="0">
                <a:solidFill>
                  <a:srgbClr val="3DC5D7"/>
                </a:solidFill>
              </a:rPr>
              <a:t>PSA</a:t>
            </a:r>
            <a:r>
              <a:rPr lang="en-US" sz="3600" dirty="0" smtClean="0"/>
              <a:t>) is widely used to assist with the diagnosis and management of prostatic carcinoma.</a:t>
            </a:r>
            <a:endParaRPr lang="ar-IQ" sz="3600" dirty="0"/>
          </a:p>
        </p:txBody>
      </p:sp>
    </p:spTree>
    <p:extLst>
      <p:ext uri="{BB962C8B-B14F-4D97-AF65-F5344CB8AC3E}">
        <p14:creationId xmlns:p14="http://schemas.microsoft.com/office/powerpoint/2010/main" val="35597552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229600" cy="1143000"/>
          </a:xfrm>
        </p:spPr>
        <p:txBody>
          <a:bodyPr>
            <a:noAutofit/>
          </a:bodyPr>
          <a:lstStyle/>
          <a:p>
            <a:pPr algn="l"/>
            <a:r>
              <a:rPr lang="en-US" sz="2800" b="1" dirty="0" smtClean="0">
                <a:solidFill>
                  <a:srgbClr val="FF0000"/>
                </a:solidFill>
              </a:rPr>
              <a:t>Q1: </a:t>
            </a:r>
            <a:r>
              <a:rPr lang="en-US" sz="2800" dirty="0" smtClean="0"/>
              <a:t>A 22 years old man, presented to the emergency department with sudden onset of sever testicular pain for the past 5 hours,  on physical examination he is afebrile, with extreme tenderness of the slightly enlarged left testis , no other remarkable findings. Gross examination of the left testis is shown in the figure below, what is the most likely cause for this condition:</a:t>
            </a:r>
            <a:br>
              <a:rPr lang="en-US" sz="2800" dirty="0" smtClean="0"/>
            </a:br>
            <a:r>
              <a:rPr lang="en-US" sz="2400" dirty="0" smtClean="0"/>
              <a:t/>
            </a:r>
            <a:br>
              <a:rPr lang="en-US" sz="2400" dirty="0" smtClean="0"/>
            </a:br>
            <a:r>
              <a:rPr lang="en-US" sz="2800" dirty="0" smtClean="0"/>
              <a:t>1.Seminoma</a:t>
            </a:r>
            <a:br>
              <a:rPr lang="en-US" sz="2800" dirty="0" smtClean="0"/>
            </a:br>
            <a:r>
              <a:rPr lang="en-US" sz="2800" dirty="0" smtClean="0"/>
              <a:t>2.Bacterial infection</a:t>
            </a:r>
            <a:br>
              <a:rPr lang="en-US" sz="2800" dirty="0" smtClean="0"/>
            </a:br>
            <a:r>
              <a:rPr lang="en-US" sz="2800" dirty="0" smtClean="0"/>
              <a:t>3.Lymphatic obstruction</a:t>
            </a:r>
            <a:br>
              <a:rPr lang="en-US" sz="2800" dirty="0" smtClean="0"/>
            </a:br>
            <a:r>
              <a:rPr lang="en-US" sz="2800" dirty="0" smtClean="0"/>
              <a:t>4.Blood flow obstruction</a:t>
            </a:r>
            <a:br>
              <a:rPr lang="en-US" sz="2800" dirty="0" smtClean="0"/>
            </a:br>
            <a:r>
              <a:rPr lang="en-US" sz="2800" dirty="0" smtClean="0"/>
              <a:t>5.Previous </a:t>
            </a:r>
            <a:r>
              <a:rPr lang="en-US" sz="2800" dirty="0" smtClean="0"/>
              <a:t>surgery </a:t>
            </a:r>
            <a:endParaRPr lang="ar-IQ" sz="2800" dirty="0"/>
          </a:p>
        </p:txBody>
      </p:sp>
      <p:pic>
        <p:nvPicPr>
          <p:cNvPr id="3074" name="Picture 2" descr="C:\Users\hp\Downloads\IMG-8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63" y="3429000"/>
            <a:ext cx="4680520" cy="304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19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17" y="1340768"/>
            <a:ext cx="8229600" cy="1143000"/>
          </a:xfrm>
        </p:spPr>
        <p:txBody>
          <a:bodyPr>
            <a:noAutofit/>
          </a:bodyPr>
          <a:lstStyle/>
          <a:p>
            <a:pPr algn="l"/>
            <a:r>
              <a:rPr lang="en-US" sz="2800" b="1" dirty="0" smtClean="0">
                <a:solidFill>
                  <a:srgbClr val="FF0000"/>
                </a:solidFill>
              </a:rPr>
              <a:t>Q2: </a:t>
            </a:r>
            <a:r>
              <a:rPr lang="en-US" sz="2800" dirty="0" smtClean="0"/>
              <a:t>A 27 years old man , presented with right testicular enlargement and dull pain over the last few </a:t>
            </a:r>
            <a:r>
              <a:rPr lang="en-US" sz="2800" dirty="0" smtClean="0"/>
              <a:t>months , on examination</a:t>
            </a:r>
            <a:r>
              <a:rPr lang="en-US" sz="2800" dirty="0" smtClean="0"/>
              <a:t>, the right testis is slightly </a:t>
            </a:r>
            <a:r>
              <a:rPr lang="en-US" sz="2800" dirty="0" smtClean="0"/>
              <a:t>enlarged , ultrasound scan showed a well  defined  2 cm solid mass in the right testis,  the gross and microscopic appearance of the mass is shown below, what is the  possible diagnosis of this lesion? </a:t>
            </a:r>
            <a:endParaRPr lang="ar-IQ" sz="2800" dirty="0"/>
          </a:p>
        </p:txBody>
      </p:sp>
      <p:pic>
        <p:nvPicPr>
          <p:cNvPr id="1026" name="Picture 2" descr="C:\Users\hp\Downloads\IMG-89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517" y="3376690"/>
            <a:ext cx="3924785" cy="30185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ownloads\IMG-89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40" y="3389312"/>
            <a:ext cx="374441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453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7380"/>
            <a:ext cx="8229600" cy="1143000"/>
          </a:xfrm>
        </p:spPr>
        <p:txBody>
          <a:bodyPr>
            <a:noAutofit/>
          </a:bodyPr>
          <a:lstStyle/>
          <a:p>
            <a:pPr algn="l"/>
            <a:r>
              <a:rPr lang="en-US" sz="2400" b="1" dirty="0" smtClean="0">
                <a:solidFill>
                  <a:srgbClr val="FF0000"/>
                </a:solidFill>
              </a:rPr>
              <a:t>Q3: </a:t>
            </a:r>
            <a:r>
              <a:rPr lang="en-US" sz="2400" dirty="0" smtClean="0"/>
              <a:t>A 68 years old man , came for the routine health maintenance examination ,laboratory finding showed a PSA level of 16 </a:t>
            </a:r>
            <a:r>
              <a:rPr lang="en-US" sz="2400" dirty="0" err="1" smtClean="0"/>
              <a:t>ng</a:t>
            </a:r>
            <a:r>
              <a:rPr lang="en-US" sz="2400" dirty="0" smtClean="0"/>
              <a:t>/mL , prostatic biopsy was performed and the microscopic picture is shown in the image below, what is the possible diagnosis from the following finding? </a:t>
            </a:r>
            <a:br>
              <a:rPr lang="en-US" sz="2400" dirty="0" smtClean="0"/>
            </a:br>
            <a:r>
              <a:rPr lang="en-US" sz="2400" dirty="0"/>
              <a:t/>
            </a:r>
            <a:br>
              <a:rPr lang="en-US" sz="2400" dirty="0"/>
            </a:br>
            <a:r>
              <a:rPr lang="en-US" sz="2400" dirty="0" smtClean="0"/>
              <a:t>1. Acute prostatitis</a:t>
            </a:r>
            <a:br>
              <a:rPr lang="en-US" sz="2400" dirty="0" smtClean="0"/>
            </a:br>
            <a:r>
              <a:rPr lang="en-US" sz="2400" dirty="0" smtClean="0"/>
              <a:t>2.Chronic prostatitis</a:t>
            </a:r>
            <a:br>
              <a:rPr lang="en-US" sz="2400" dirty="0" smtClean="0"/>
            </a:br>
            <a:r>
              <a:rPr lang="en-US" sz="2400" dirty="0" smtClean="0"/>
              <a:t>3.BPH</a:t>
            </a:r>
            <a:br>
              <a:rPr lang="en-US" sz="2400" dirty="0" smtClean="0"/>
            </a:br>
            <a:r>
              <a:rPr lang="en-US" sz="2400" dirty="0" smtClean="0"/>
              <a:t>4. </a:t>
            </a:r>
            <a:r>
              <a:rPr lang="en-US" sz="2400" dirty="0"/>
              <a:t>A</a:t>
            </a:r>
            <a:r>
              <a:rPr lang="en-US" sz="2400" dirty="0" smtClean="0"/>
              <a:t>denocarcinoma</a:t>
            </a:r>
            <a:endParaRPr lang="ar-IQ" sz="2400" dirty="0"/>
          </a:p>
        </p:txBody>
      </p:sp>
      <p:pic>
        <p:nvPicPr>
          <p:cNvPr id="3074" name="Picture 2" descr="C:\Users\hp\Downloads\IMG-89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322353"/>
            <a:ext cx="5311665" cy="420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99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2564904"/>
            <a:ext cx="8229600" cy="1143000"/>
          </a:xfrm>
        </p:spPr>
        <p:txBody>
          <a:bodyPr>
            <a:normAutofit/>
          </a:bodyPr>
          <a:lstStyle/>
          <a:p>
            <a:r>
              <a:rPr lang="en-US" sz="6000" b="1" dirty="0" smtClean="0">
                <a:solidFill>
                  <a:srgbClr val="002060"/>
                </a:solidFill>
                <a:latin typeface="Edwardian Script ITC" pitchFamily="66" charset="0"/>
              </a:rPr>
              <a:t>Thank you</a:t>
            </a:r>
            <a:endParaRPr lang="ar-IQ" sz="6000" b="1" dirty="0">
              <a:solidFill>
                <a:srgbClr val="002060"/>
              </a:solidFill>
              <a:latin typeface="Edwardian Script ITC" pitchFamily="66" charset="0"/>
            </a:endParaRPr>
          </a:p>
        </p:txBody>
      </p:sp>
    </p:spTree>
    <p:extLst>
      <p:ext uri="{BB962C8B-B14F-4D97-AF65-F5344CB8AC3E}">
        <p14:creationId xmlns:p14="http://schemas.microsoft.com/office/powerpoint/2010/main" val="966072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92896"/>
            <a:ext cx="8013576" cy="1143000"/>
          </a:xfrm>
        </p:spPr>
        <p:txBody>
          <a:bodyPr>
            <a:normAutofit fontScale="90000"/>
          </a:bodyPr>
          <a:lstStyle/>
          <a:p>
            <a:pPr algn="l"/>
            <a:r>
              <a:rPr lang="en-US" b="1" dirty="0" smtClean="0">
                <a:solidFill>
                  <a:schemeClr val="tx2"/>
                </a:solidFill>
              </a:rPr>
              <a:t> </a:t>
            </a:r>
            <a:r>
              <a:rPr lang="en-US" b="1" dirty="0" smtClean="0">
                <a:solidFill>
                  <a:schemeClr val="tx2"/>
                </a:solidFill>
              </a:rPr>
              <a:t/>
            </a:r>
            <a:br>
              <a:rPr lang="en-US" b="1" dirty="0" smtClean="0">
                <a:solidFill>
                  <a:schemeClr val="tx2"/>
                </a:solidFill>
              </a:rPr>
            </a:br>
            <a:r>
              <a:rPr lang="en-US" b="1" dirty="0" smtClean="0">
                <a:solidFill>
                  <a:schemeClr val="tx2"/>
                </a:solidFill>
              </a:rPr>
              <a:t>Congenital </a:t>
            </a:r>
            <a:r>
              <a:rPr lang="en-US" b="1" dirty="0" smtClean="0">
                <a:solidFill>
                  <a:schemeClr val="tx2"/>
                </a:solidFill>
              </a:rPr>
              <a:t>anomalies</a:t>
            </a:r>
            <a:r>
              <a:rPr lang="en-US" dirty="0" smtClean="0"/>
              <a:t/>
            </a:r>
            <a:br>
              <a:rPr lang="en-US" dirty="0" smtClean="0"/>
            </a:br>
            <a:r>
              <a:rPr lang="en-US" dirty="0" smtClean="0"/>
              <a:t/>
            </a:r>
            <a:br>
              <a:rPr lang="en-US" dirty="0" smtClean="0"/>
            </a:br>
            <a:r>
              <a:rPr lang="en-US" sz="3100" b="1" dirty="0" smtClean="0">
                <a:solidFill>
                  <a:srgbClr val="FF0000"/>
                </a:solidFill>
              </a:rPr>
              <a:t>1.Hypospadias </a:t>
            </a:r>
            <a:r>
              <a:rPr lang="en-US" sz="3100" b="1" dirty="0" smtClean="0">
                <a:solidFill>
                  <a:srgbClr val="FF0000"/>
                </a:solidFill>
              </a:rPr>
              <a:t>and </a:t>
            </a:r>
            <a:r>
              <a:rPr lang="en-US" sz="3100" b="1" dirty="0" err="1" smtClean="0">
                <a:solidFill>
                  <a:srgbClr val="FF0000"/>
                </a:solidFill>
              </a:rPr>
              <a:t>Epispadias</a:t>
            </a:r>
            <a:r>
              <a:rPr lang="en-US" sz="3100" b="1" dirty="0" smtClean="0">
                <a:solidFill>
                  <a:srgbClr val="FF0000"/>
                </a:solidFill>
              </a:rPr>
              <a:t/>
            </a:r>
            <a:br>
              <a:rPr lang="en-US" sz="3100" b="1" dirty="0" smtClean="0">
                <a:solidFill>
                  <a:srgbClr val="FF0000"/>
                </a:solidFill>
              </a:rPr>
            </a:br>
            <a:r>
              <a:rPr lang="en-US" sz="3100" b="1" dirty="0" smtClean="0"/>
              <a:t>. </a:t>
            </a:r>
            <a:r>
              <a:rPr lang="en-US" sz="3100" dirty="0" smtClean="0"/>
              <a:t>Abnormal urethral opening </a:t>
            </a:r>
            <a:r>
              <a:rPr lang="en-US" sz="3100" dirty="0" smtClean="0"/>
              <a:t/>
            </a:r>
            <a:br>
              <a:rPr lang="en-US" sz="3100" dirty="0" smtClean="0"/>
            </a:br>
            <a:r>
              <a:rPr lang="en-US" sz="3100" dirty="0" smtClean="0"/>
              <a:t>either </a:t>
            </a:r>
            <a:r>
              <a:rPr lang="en-US" sz="3100" dirty="0" smtClean="0"/>
              <a:t>into the </a:t>
            </a:r>
            <a:r>
              <a:rPr lang="en-US" sz="3100" b="1" dirty="0" smtClean="0">
                <a:solidFill>
                  <a:srgbClr val="00B050"/>
                </a:solidFill>
              </a:rPr>
              <a:t>ventral</a:t>
            </a:r>
            <a:r>
              <a:rPr lang="en-US" sz="3100" b="1" dirty="0" smtClean="0">
                <a:solidFill>
                  <a:schemeClr val="tx2">
                    <a:lumMod val="60000"/>
                    <a:lumOff val="40000"/>
                  </a:schemeClr>
                </a:solidFill>
              </a:rPr>
              <a:t> </a:t>
            </a:r>
            <a:r>
              <a:rPr lang="en-US" sz="3100" dirty="0" smtClean="0"/>
              <a:t>surface </a:t>
            </a:r>
            <a:r>
              <a:rPr lang="en-US" sz="3100" dirty="0" smtClean="0"/>
              <a:t/>
            </a:r>
            <a:br>
              <a:rPr lang="en-US" sz="3100" dirty="0" smtClean="0"/>
            </a:br>
            <a:r>
              <a:rPr lang="en-US" sz="3100" dirty="0" smtClean="0"/>
              <a:t>of </a:t>
            </a:r>
            <a:r>
              <a:rPr lang="en-US" sz="3100" dirty="0" smtClean="0"/>
              <a:t>the penis (hypospadias), </a:t>
            </a:r>
            <a:r>
              <a:rPr lang="en-US" sz="3100" dirty="0" smtClean="0"/>
              <a:t/>
            </a:r>
            <a:br>
              <a:rPr lang="en-US" sz="3100" dirty="0" smtClean="0"/>
            </a:br>
            <a:r>
              <a:rPr lang="en-US" sz="3100" dirty="0" smtClean="0"/>
              <a:t>or </a:t>
            </a:r>
            <a:r>
              <a:rPr lang="en-US" sz="3100" dirty="0" smtClean="0"/>
              <a:t>the </a:t>
            </a:r>
            <a:r>
              <a:rPr lang="en-US" sz="3100" b="1" dirty="0" smtClean="0">
                <a:solidFill>
                  <a:srgbClr val="00B050"/>
                </a:solidFill>
              </a:rPr>
              <a:t>dorsal</a:t>
            </a:r>
            <a:r>
              <a:rPr lang="en-US" sz="3100" dirty="0" smtClean="0"/>
              <a:t> surface </a:t>
            </a:r>
            <a:r>
              <a:rPr lang="en-US" sz="3100" dirty="0" smtClean="0"/>
              <a:t/>
            </a:r>
            <a:br>
              <a:rPr lang="en-US" sz="3100" dirty="0" smtClean="0"/>
            </a:br>
            <a:r>
              <a:rPr lang="en-US" sz="3100" dirty="0" smtClean="0"/>
              <a:t>(</a:t>
            </a:r>
            <a:r>
              <a:rPr lang="en-US" sz="3100" dirty="0" err="1" smtClean="0"/>
              <a:t>epispadias</a:t>
            </a:r>
            <a:r>
              <a:rPr lang="en-US" sz="3100" dirty="0" smtClean="0"/>
              <a:t>)</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t>
            </a:r>
            <a:r>
              <a:rPr lang="en-US" sz="3100" dirty="0" smtClean="0"/>
              <a:t>They are associated with increased risk of urinary tract infection.</a:t>
            </a:r>
            <a:br>
              <a:rPr lang="en-US" sz="3100" dirty="0" smtClean="0"/>
            </a:br>
            <a:endParaRPr lang="ar-IQ" sz="3100" dirty="0"/>
          </a:p>
        </p:txBody>
      </p:sp>
      <p:pic>
        <p:nvPicPr>
          <p:cNvPr id="4098" name="Picture 2" descr="C:\Users\hp\Downloads\IMG-89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12777"/>
            <a:ext cx="405268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64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793" y="1340768"/>
            <a:ext cx="8229600" cy="1143000"/>
          </a:xfrm>
        </p:spPr>
        <p:txBody>
          <a:bodyPr>
            <a:normAutofit fontScale="90000"/>
          </a:bodyPr>
          <a:lstStyle/>
          <a:p>
            <a:pPr algn="l"/>
            <a:r>
              <a:rPr lang="en-US" sz="5300" b="1" dirty="0" smtClean="0">
                <a:solidFill>
                  <a:srgbClr val="FF0000"/>
                </a:solidFill>
              </a:rPr>
              <a:t>2. </a:t>
            </a:r>
            <a:r>
              <a:rPr lang="en-US" sz="5300" b="1" dirty="0" err="1" smtClean="0">
                <a:solidFill>
                  <a:srgbClr val="FF0000"/>
                </a:solidFill>
              </a:rPr>
              <a:t>Phimosis</a:t>
            </a:r>
            <a:r>
              <a:rPr lang="en-US" dirty="0" smtClean="0"/>
              <a:t/>
            </a:r>
            <a:br>
              <a:rPr lang="en-US" dirty="0" smtClean="0"/>
            </a:br>
            <a:r>
              <a:rPr lang="en-US" sz="4000" dirty="0" smtClean="0"/>
              <a:t>. A condition in which the prepuce is too small to permit normal retraction behind the glans </a:t>
            </a:r>
            <a:r>
              <a:rPr lang="en-US" sz="4000" dirty="0" smtClean="0"/>
              <a:t>penis</a:t>
            </a:r>
            <a:r>
              <a:rPr lang="en-US" sz="4000" dirty="0" smtClean="0"/>
              <a:t/>
            </a:r>
            <a:br>
              <a:rPr lang="en-US" sz="4000" dirty="0" smtClean="0"/>
            </a:br>
            <a:r>
              <a:rPr lang="en-US" sz="4000" dirty="0" smtClean="0"/>
              <a:t>. </a:t>
            </a:r>
            <a:r>
              <a:rPr lang="en-US" sz="4000" b="1" dirty="0" smtClean="0">
                <a:solidFill>
                  <a:srgbClr val="00B050"/>
                </a:solidFill>
              </a:rPr>
              <a:t>Developmental</a:t>
            </a:r>
            <a:r>
              <a:rPr lang="en-US" sz="4000" dirty="0" smtClean="0"/>
              <a:t> or </a:t>
            </a:r>
            <a:r>
              <a:rPr lang="en-US" sz="4000" b="1" dirty="0" smtClean="0">
                <a:solidFill>
                  <a:srgbClr val="00B050"/>
                </a:solidFill>
              </a:rPr>
              <a:t>acquired</a:t>
            </a:r>
            <a:r>
              <a:rPr lang="en-US" sz="4000" dirty="0" smtClean="0"/>
              <a:t> </a:t>
            </a:r>
            <a:endParaRPr lang="ar-IQ" sz="4000" dirty="0"/>
          </a:p>
        </p:txBody>
      </p:sp>
      <p:pic>
        <p:nvPicPr>
          <p:cNvPr id="5122" name="Picture 2" descr="C:\Users\hp\Downloads\IMG-8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201" y="3429000"/>
            <a:ext cx="705678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90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24944"/>
            <a:ext cx="8229600" cy="1143000"/>
          </a:xfrm>
        </p:spPr>
        <p:txBody>
          <a:bodyPr>
            <a:normAutofit fontScale="90000"/>
          </a:bodyPr>
          <a:lstStyle/>
          <a:p>
            <a:pPr algn="l"/>
            <a:r>
              <a:rPr lang="ar-IQ" b="1" dirty="0" smtClean="0">
                <a:solidFill>
                  <a:schemeClr val="accent1"/>
                </a:solidFill>
              </a:rPr>
              <a:t/>
            </a:r>
            <a:br>
              <a:rPr lang="ar-IQ" b="1" dirty="0" smtClean="0">
                <a:solidFill>
                  <a:schemeClr val="accent1"/>
                </a:solidFill>
              </a:rPr>
            </a:br>
            <a:r>
              <a:rPr lang="ar-IQ" b="1" dirty="0" smtClean="0">
                <a:solidFill>
                  <a:schemeClr val="accent1"/>
                </a:solidFill>
              </a:rPr>
              <a:t/>
            </a:r>
            <a:br>
              <a:rPr lang="ar-IQ" b="1" dirty="0" smtClean="0">
                <a:solidFill>
                  <a:schemeClr val="accent1"/>
                </a:solidFill>
              </a:rPr>
            </a:br>
            <a:r>
              <a:rPr lang="en-US" sz="4900" b="1" dirty="0" smtClean="0">
                <a:solidFill>
                  <a:schemeClr val="tx2"/>
                </a:solidFill>
              </a:rPr>
              <a:t>Inflammation</a:t>
            </a:r>
            <a:r>
              <a:rPr lang="en-US" b="1" dirty="0" smtClean="0">
                <a:solidFill>
                  <a:schemeClr val="accent1"/>
                </a:solidFill>
              </a:rPr>
              <a:t/>
            </a:r>
            <a:br>
              <a:rPr lang="en-US" b="1" dirty="0" smtClean="0">
                <a:solidFill>
                  <a:schemeClr val="accent1"/>
                </a:solidFill>
              </a:rPr>
            </a:br>
            <a:r>
              <a:rPr lang="en-US" sz="4000" dirty="0"/>
              <a:t> </a:t>
            </a:r>
            <a:r>
              <a:rPr lang="en-US" sz="4000" dirty="0" smtClean="0"/>
              <a:t/>
            </a:r>
            <a:br>
              <a:rPr lang="en-US" sz="4000" dirty="0" smtClean="0"/>
            </a:br>
            <a:r>
              <a:rPr lang="en-US" sz="4000" dirty="0" smtClean="0"/>
              <a:t> . Almost invariably involve the glans and prepuce and include variety of specific and nonspecific infections</a:t>
            </a:r>
            <a:br>
              <a:rPr lang="en-US" sz="4000" dirty="0" smtClean="0"/>
            </a:br>
            <a:r>
              <a:rPr lang="en-US" sz="4000" dirty="0" smtClean="0"/>
              <a:t>. Most cases are the result of poor local hygiene in uncircumcised male</a:t>
            </a:r>
            <a:br>
              <a:rPr lang="en-US" sz="4000" dirty="0" smtClean="0"/>
            </a:br>
            <a:r>
              <a:rPr lang="en-US" sz="4000" dirty="0" smtClean="0"/>
              <a:t>. Persistent infection end in scarring and </a:t>
            </a:r>
            <a:r>
              <a:rPr lang="en-US" sz="4000" dirty="0" err="1" smtClean="0"/>
              <a:t>phimosis</a:t>
            </a:r>
            <a:r>
              <a:rPr lang="en-US" b="1" dirty="0" smtClean="0">
                <a:solidFill>
                  <a:schemeClr val="accent1"/>
                </a:solidFill>
              </a:rPr>
              <a:t/>
            </a:r>
            <a:br>
              <a:rPr lang="en-US" b="1" dirty="0" smtClean="0">
                <a:solidFill>
                  <a:schemeClr val="accent1"/>
                </a:solidFill>
              </a:rPr>
            </a:br>
            <a:r>
              <a:rPr lang="en-US" b="1" dirty="0">
                <a:solidFill>
                  <a:schemeClr val="accent1"/>
                </a:solidFill>
              </a:rPr>
              <a:t/>
            </a:r>
            <a:br>
              <a:rPr lang="en-US" b="1" dirty="0">
                <a:solidFill>
                  <a:schemeClr val="accent1"/>
                </a:solidFill>
              </a:rPr>
            </a:br>
            <a:r>
              <a:rPr lang="en-US" b="1" dirty="0" smtClean="0">
                <a:solidFill>
                  <a:schemeClr val="accent1"/>
                </a:solidFill>
              </a:rPr>
              <a:t/>
            </a:r>
            <a:br>
              <a:rPr lang="en-US" b="1" dirty="0" smtClean="0">
                <a:solidFill>
                  <a:schemeClr val="accent1"/>
                </a:solidFill>
              </a:rPr>
            </a:br>
            <a:endParaRPr lang="ar-IQ" b="1" dirty="0">
              <a:solidFill>
                <a:schemeClr val="accent1"/>
              </a:solidFill>
            </a:endParaRPr>
          </a:p>
        </p:txBody>
      </p:sp>
    </p:spTree>
    <p:extLst>
      <p:ext uri="{BB962C8B-B14F-4D97-AF65-F5344CB8AC3E}">
        <p14:creationId xmlns:p14="http://schemas.microsoft.com/office/powerpoint/2010/main" val="2539786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933056"/>
            <a:ext cx="8604448" cy="1143000"/>
          </a:xfrm>
        </p:spPr>
        <p:txBody>
          <a:bodyPr>
            <a:normAutofit fontScale="90000"/>
          </a:bodyPr>
          <a:lstStyle/>
          <a:p>
            <a:pPr algn="l"/>
            <a:r>
              <a:rPr lang="en-US" sz="4900" b="1" dirty="0" smtClean="0">
                <a:solidFill>
                  <a:schemeClr val="tx2"/>
                </a:solidFill>
              </a:rPr>
              <a:t>Tumors</a:t>
            </a:r>
            <a:r>
              <a:rPr lang="en-US" dirty="0"/>
              <a:t/>
            </a:r>
            <a:br>
              <a:rPr lang="en-US" dirty="0"/>
            </a:br>
            <a:r>
              <a:rPr lang="en-US" dirty="0" smtClean="0"/>
              <a:t> .</a:t>
            </a:r>
            <a:r>
              <a:rPr lang="en-US" sz="3600" dirty="0" smtClean="0"/>
              <a:t>Tumors of the penis are uncommon </a:t>
            </a:r>
            <a:br>
              <a:rPr lang="en-US" sz="3600" dirty="0" smtClean="0"/>
            </a:br>
            <a:r>
              <a:rPr lang="en-US" sz="3600" dirty="0" smtClean="0"/>
              <a:t> </a:t>
            </a:r>
            <a:r>
              <a:rPr lang="en-US" dirty="0" smtClean="0"/>
              <a:t>.</a:t>
            </a:r>
            <a:r>
              <a:rPr lang="en-US" sz="3600" dirty="0" smtClean="0"/>
              <a:t>The most common are </a:t>
            </a:r>
            <a:r>
              <a:rPr lang="en-US" sz="3600" dirty="0" smtClean="0">
                <a:solidFill>
                  <a:srgbClr val="FF0000"/>
                </a:solidFill>
              </a:rPr>
              <a:t>carcinoma</a:t>
            </a:r>
            <a:r>
              <a:rPr lang="en-US" sz="3600" dirty="0"/>
              <a:t> </a:t>
            </a:r>
            <a:r>
              <a:rPr lang="en-US" sz="3600" dirty="0" smtClean="0"/>
              <a:t>and                                 </a:t>
            </a:r>
            <a:r>
              <a:rPr lang="en-US" sz="3600" dirty="0" err="1" smtClean="0">
                <a:solidFill>
                  <a:srgbClr val="FF0000"/>
                </a:solidFill>
              </a:rPr>
              <a:t>condyloma</a:t>
            </a:r>
            <a:r>
              <a:rPr lang="en-US" sz="3600" dirty="0" smtClean="0">
                <a:solidFill>
                  <a:srgbClr val="FF0000"/>
                </a:solidFill>
              </a:rPr>
              <a:t> </a:t>
            </a:r>
            <a:r>
              <a:rPr lang="en-US" sz="3600" dirty="0" err="1" smtClean="0">
                <a:solidFill>
                  <a:srgbClr val="FF0000"/>
                </a:solidFill>
              </a:rPr>
              <a:t>accuminatum</a:t>
            </a:r>
            <a:r>
              <a:rPr lang="en-US" sz="3600" dirty="0" smtClean="0">
                <a:solidFill>
                  <a:srgbClr val="FF0000"/>
                </a:solidFill>
              </a:rPr>
              <a:t/>
            </a:r>
            <a:br>
              <a:rPr lang="en-US" sz="3600" dirty="0" smtClean="0">
                <a:solidFill>
                  <a:srgbClr val="FF0000"/>
                </a:solidFill>
              </a:rPr>
            </a:br>
            <a:r>
              <a:rPr lang="en-US" sz="3600" dirty="0" smtClean="0">
                <a:solidFill>
                  <a:srgbClr val="FF0000"/>
                </a:solidFill>
              </a:rPr>
              <a:t/>
            </a:r>
            <a:br>
              <a:rPr lang="en-US" sz="3600" dirty="0" smtClean="0">
                <a:solidFill>
                  <a:srgbClr val="FF0000"/>
                </a:solidFill>
              </a:rPr>
            </a:br>
            <a:r>
              <a:rPr lang="en-US" b="1" dirty="0" smtClean="0">
                <a:solidFill>
                  <a:srgbClr val="00B050"/>
                </a:solidFill>
              </a:rPr>
              <a:t>Benign tumors</a:t>
            </a:r>
            <a:r>
              <a:rPr lang="en-US" sz="3600" dirty="0" smtClean="0"/>
              <a:t/>
            </a:r>
            <a:br>
              <a:rPr lang="en-US" sz="3600" dirty="0" smtClean="0"/>
            </a:br>
            <a:r>
              <a:rPr lang="en-US" sz="3600" b="1" dirty="0" smtClean="0">
                <a:solidFill>
                  <a:srgbClr val="00B050"/>
                </a:solidFill>
              </a:rPr>
              <a:t>. </a:t>
            </a:r>
            <a:r>
              <a:rPr lang="en-US" sz="3600" b="1" dirty="0" err="1" smtClean="0">
                <a:solidFill>
                  <a:srgbClr val="00B050"/>
                </a:solidFill>
              </a:rPr>
              <a:t>Condyloma</a:t>
            </a:r>
            <a:r>
              <a:rPr lang="en-US" sz="3600" b="1" dirty="0" smtClean="0">
                <a:solidFill>
                  <a:srgbClr val="00B050"/>
                </a:solidFill>
              </a:rPr>
              <a:t> </a:t>
            </a:r>
            <a:r>
              <a:rPr lang="en-US" sz="3600" b="1" dirty="0" err="1" smtClean="0">
                <a:solidFill>
                  <a:srgbClr val="00B050"/>
                </a:solidFill>
              </a:rPr>
              <a:t>accuminatum</a:t>
            </a:r>
            <a:r>
              <a:rPr lang="en-US" sz="3600" b="1" dirty="0" smtClean="0">
                <a:solidFill>
                  <a:srgbClr val="00B050"/>
                </a:solidFill>
              </a:rPr>
              <a:t> </a:t>
            </a:r>
            <a:r>
              <a:rPr lang="en-US" sz="3600" dirty="0" smtClean="0"/>
              <a:t/>
            </a:r>
            <a:br>
              <a:rPr lang="en-US" sz="3600" dirty="0" smtClean="0"/>
            </a:br>
            <a:r>
              <a:rPr lang="en-US" sz="3600" dirty="0" smtClean="0"/>
              <a:t>.  Sexually transmitted disease caused by human papilloma virus ( HPV type 6 and 11),occur on the external genitalia or the </a:t>
            </a:r>
            <a:r>
              <a:rPr lang="en-US" sz="3600" dirty="0" err="1" smtClean="0"/>
              <a:t>perineal</a:t>
            </a:r>
            <a:r>
              <a:rPr lang="en-US" sz="3600" dirty="0" smtClean="0"/>
              <a:t> area , and  tend to recur.</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ar-IQ" dirty="0"/>
          </a:p>
        </p:txBody>
      </p:sp>
    </p:spTree>
    <p:extLst>
      <p:ext uri="{BB962C8B-B14F-4D97-AF65-F5344CB8AC3E}">
        <p14:creationId xmlns:p14="http://schemas.microsoft.com/office/powerpoint/2010/main" val="255160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80928"/>
            <a:ext cx="8229600" cy="1143000"/>
          </a:xfrm>
        </p:spPr>
        <p:txBody>
          <a:bodyPr>
            <a:normAutofit fontScale="90000"/>
          </a:bodyPr>
          <a:lstStyle/>
          <a:p>
            <a:pPr algn="l"/>
            <a:r>
              <a:rPr lang="en-US" dirty="0" smtClean="0">
                <a:solidFill>
                  <a:srgbClr val="0070C0"/>
                </a:solidFill>
              </a:rPr>
              <a:t>Morphology</a:t>
            </a:r>
            <a:r>
              <a:rPr lang="en-US" dirty="0" smtClean="0"/>
              <a:t/>
            </a:r>
            <a:br>
              <a:rPr lang="en-US" dirty="0" smtClean="0"/>
            </a:br>
            <a:r>
              <a:rPr lang="en-US" dirty="0" smtClean="0">
                <a:solidFill>
                  <a:srgbClr val="FF0000"/>
                </a:solidFill>
              </a:rPr>
              <a:t>Grossly:</a:t>
            </a:r>
            <a:r>
              <a:rPr lang="en-US" dirty="0" smtClean="0"/>
              <a:t> single or multiple , sessile or </a:t>
            </a:r>
            <a:r>
              <a:rPr lang="en-US" dirty="0" err="1" smtClean="0"/>
              <a:t>pedunculated</a:t>
            </a:r>
            <a:r>
              <a:rPr lang="en-US" dirty="0" smtClean="0"/>
              <a:t> , red papillary growth</a:t>
            </a:r>
            <a:br>
              <a:rPr lang="en-US" dirty="0" smtClean="0"/>
            </a:br>
            <a:r>
              <a:rPr lang="en-US" dirty="0" smtClean="0"/>
              <a:t/>
            </a:r>
            <a:br>
              <a:rPr lang="en-US" dirty="0" smtClean="0"/>
            </a:br>
            <a:r>
              <a:rPr lang="en-US" dirty="0" smtClean="0">
                <a:solidFill>
                  <a:srgbClr val="FF0000"/>
                </a:solidFill>
              </a:rPr>
              <a:t>Microscopically: </a:t>
            </a:r>
            <a:r>
              <a:rPr lang="en-US" dirty="0" smtClean="0"/>
              <a:t>branching , villous , papillary connective tissue </a:t>
            </a:r>
            <a:r>
              <a:rPr lang="en-US" dirty="0" err="1" smtClean="0"/>
              <a:t>stroma</a:t>
            </a:r>
            <a:r>
              <a:rPr lang="en-US" dirty="0" smtClean="0"/>
              <a:t> covered by epithelium that show </a:t>
            </a:r>
            <a:r>
              <a:rPr lang="en-US" dirty="0" err="1" smtClean="0"/>
              <a:t>acanthosis</a:t>
            </a:r>
            <a:r>
              <a:rPr lang="en-US" dirty="0" smtClean="0"/>
              <a:t> and hyperkeratosis, with </a:t>
            </a:r>
            <a:r>
              <a:rPr lang="en-US" dirty="0" err="1" smtClean="0"/>
              <a:t>koilocytosis</a:t>
            </a:r>
            <a:endParaRPr lang="ar-IQ" dirty="0"/>
          </a:p>
        </p:txBody>
      </p:sp>
    </p:spTree>
    <p:extLst>
      <p:ext uri="{BB962C8B-B14F-4D97-AF65-F5344CB8AC3E}">
        <p14:creationId xmlns:p14="http://schemas.microsoft.com/office/powerpoint/2010/main" val="882574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373</Words>
  <Application>Microsoft Office PowerPoint</Application>
  <PresentationFormat>On-screen Show (4:3)</PresentationFormat>
  <Paragraphs>50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University of Basra  College of medicine Department of pathology and forensic medicine    The Male Genital Tract      Dr. Zainab  A. Ameen Iraqi board of histopathology and forensic medicine </vt:lpstr>
      <vt:lpstr>References   .Robbins and cotran pathologic basis of disease  .www.pathologyoutlines.com.  .www.webpathology.com.</vt:lpstr>
      <vt:lpstr>Learning objectives  . Most common pathological lesions . Prominent pathological features of those lesions </vt:lpstr>
      <vt:lpstr>                       The Penis  1. Congenital anomalies 2. Inflammation 3. Tumors </vt:lpstr>
      <vt:lpstr>  Congenital anomalies  1.Hypospadias and Epispadias . Abnormal urethral opening  either into the ventral surface  of the penis (hypospadias),  or the dorsal surface  (epispadias)   . They are associated with increased risk of urinary tract infection. </vt:lpstr>
      <vt:lpstr>2. Phimosis . A condition in which the prepuce is too small to permit normal retraction behind the glans penis . Developmental or acquired </vt:lpstr>
      <vt:lpstr>  Inflammation    . Almost invariably involve the glans and prepuce and include variety of specific and nonspecific infections . Most cases are the result of poor local hygiene in uncircumcised male . Persistent infection end in scarring and phimosis   </vt:lpstr>
      <vt:lpstr>Tumors  .Tumors of the penis are uncommon   .The most common are carcinoma and                                 condyloma accuminatum  Benign tumors . Condyloma accuminatum  .  Sexually transmitted disease caused by human papilloma virus ( HPV type 6 and 11),occur on the external genitalia or the perineal area , and  tend to recur.    </vt:lpstr>
      <vt:lpstr>Morphology Grossly: single or multiple , sessile or pedunculated , red papillary growth  Microscopically: branching , villous , papillary connective tissue stroma covered by epithelium that show acanthosis and hyperkeratosis, with koilocytosis</vt:lpstr>
      <vt:lpstr>Condyloma accuminatum</vt:lpstr>
      <vt:lpstr>Malignant tumors 1.Carcinoma in situ (Bowen's disease): It tend to involve the shaft of the penis and scrotum   Morphology Grossly: solitary thickned  grey - white opaque plague , when involving the glans, it apear as single or multiple shiny red velvety plaques.  </vt:lpstr>
      <vt:lpstr>Microscopically: epidermal hyperplasia with marked dysplasia and numerous mitosis, some of which is atypical, the cells are hyperchromatic and loss of the orderly maturation, the basement membrane is intact.  Bowen's disease is a premalignant condition ,  10 % of cases transform into invasive squamous cell carcinoma</vt:lpstr>
      <vt:lpstr>2.Squamous cell carcinoma: .Rare .40-70 years .Risk factors:  -poor genital hygiene                          -HPV type 16 and 18 . Circumcision confers protection .Slowly growing ,non painful ,locally                 invasive lesion .Early inguinal lymph nodes metastasis and     rare distant metastasis </vt:lpstr>
      <vt:lpstr>Morphology  Grossly: papillary or flat lesion on the  glans or prepuce  Microscopically: usually moderately differentiated with keratinization </vt:lpstr>
      <vt:lpstr>Squamous cell carcinoma</vt:lpstr>
      <vt:lpstr>       Testis and epididymis   1. Congenital anomalies 2. Regressive changes 3. Inflammation 4. Vascular disorders 5. Testicular tumors </vt:lpstr>
      <vt:lpstr>1. Cryptochidism  .It refers to incomplete descent of the testis from the abdomen to the scrotum and is present in about 1 % of 1-year old male infants.  .Bilateral, sometimes unilateral is associated with tubular atrophy and sterility.  .It carries 3-5 folds higher risk of testicular cancer. </vt:lpstr>
      <vt:lpstr>Morphology  .Gross: the cryptochid testis apears to                                 be small and firm. .Histopathology:      - arrested germ cell development      - marked hyalinization and thickening of the           basement membrane of the spermatic                  tubules.  </vt:lpstr>
      <vt:lpstr>A: Normal testis B: Testicular atrophy in cryptochidism</vt:lpstr>
      <vt:lpstr>2.Regressive changes Atrophy and decreased fertility: may be caused   by one of the following conditions:  1. Atherosclerotic narrowing of blood supply 2. The end stage of an inflammatory orchitis 3. Cryptochidism 4. Hypopituitarism 5. Malnutrition or cachexia 6. Irradiation 7. Prolonged adminstration of antiandrogens</vt:lpstr>
      <vt:lpstr>3.Inflammation  .More common in epididymis than in the        testis, of 2 types A: Nonspecific : commonly related to urinary                                      tract infections (cystitis,                                              urethritis ,prostatitis)  Morphology : non specific acute inflammation                               characterized by congestion,                            edema, infiltration of neutrophils                             ,lymphocytes and macrophages,                            it may progress to abscess                                          formation. </vt:lpstr>
      <vt:lpstr>Acute epididymo-orchitis</vt:lpstr>
      <vt:lpstr>B: Specific inflammations :      - Gonorrhea   -Mumps   -Tuberculosis   -Syphilis</vt:lpstr>
      <vt:lpstr>4. Testicular torsion . A surgical emergency due to twisting of                   spermatic cord that cuts off the venous                 drainage of the testis.  . If untreated , it leads to testicular infarction.  </vt:lpstr>
      <vt:lpstr>. Morphology :      - range from intense congestion to          widespread hemorrhage to testicular     infarction.                  - advanced stages:  soft, necrotic ,                                          hemorrhagic tissue</vt:lpstr>
      <vt:lpstr>Testicular torsion</vt:lpstr>
      <vt:lpstr>5.Testicular tumors   .They are the most common cause of painless testicular  enlargement.   .They occur with increased frequency in association   with undescended testis and testicular dysgenesis.  . Germ cells are the source of 95% of all testicular tumors, 60 % of them is of single histological subtype , and 40 % are of mixed patterns.</vt:lpstr>
      <vt:lpstr> WHO classification of testicular tumors             1. Germ cell tumors(GCT) (95%):        A: GCT derived from germ cell neoplasia in situ (GCNIS)           → Seminomatous tumors (Seminoma)           → Non-seminomatous   . Embryonal carcinoma                                                       . Choriocarcinoma                                                       . Yolk sac tumor(postpubertal)                                                       . Teratoma (postpubertal)       B: GCT unrelated to GCNIS:           . Spermatocytic tumor pre-pubertal))           . Teratoma pre-pubertal) )          . Yolk sac tumor    2.Sex- cord stromal tumors (5%)            . Leydig cell tumor            . Sertoli cell tumor  </vt:lpstr>
      <vt:lpstr>Seminoma  . It is the most common type of GCT (50%)  . The peak incidence is the third decade.  . Remain confined to the testis for a long time.  Gross : Well –demarcated bulky masse of  homogenous white  gray lobulated cut  surface, usually devoid of hemorrhage and  necrosis.  </vt:lpstr>
      <vt:lpstr>Microscopically: Sheets of uniform cells separated by delicate fibrous septa that is heavily infiltrated by lymphocytes ,the cells are large , with distinct cell membrane, clear cytoplasm with large central pale nucleus and a prominent nucleolus.  </vt:lpstr>
      <vt:lpstr>Embryonal carcinoma   .Occur mostly in 20-30 year age group   .More aggressive than seminoma with earlier         spread Gross : Poorly demarcated  margins, smaller than seminoma , variegated  surface  and often  have necrosis and  hemorrhage.  </vt:lpstr>
      <vt:lpstr>Microscopically:  The cells grow in alveolar or tubular pattern, well formed glands are absent ,  the cells are large hyperchromatic  with prominent nucleoli , and exhibit  prominent variation in size and shape</vt:lpstr>
      <vt:lpstr>Prostate . In the normal adult , the prostate gland weighs about 20 gm .It s a retroperitoneal organ encircling the bladder neck and urethra.</vt:lpstr>
      <vt:lpstr>Inflammation   .Prostatitis is divided into several          categories :  1. Acute bacterial prostatitis 2. Chronic bacterial prostatitis 3. Chronic abacterial prostatitis 4.Granulomatous prostatitis</vt:lpstr>
      <vt:lpstr>Benign prostatic hyperplasia(nodular                       hyperplasia)   . BPH is the most common benign prostatic disease in men older than 50 years.   . It result from nodular hyperplasia of prostatic stromal and epithelial cells resulting in urinary obstruction. </vt:lpstr>
      <vt:lpstr>  . DHT (dihydrotestosterone) ,is an androgen derived from testosterone , is the major stimulus for the proliferation. . It most commonly involve the periurethral zone of the prostate, producing nodules that compress the  urethra. . Clinical features apear only in 10% of affected patients and they involve hesitancy , urgency ,  nocturia.</vt:lpstr>
      <vt:lpstr>Morphology  Grossly: prostate show well defined nodules compress the urethra, the nodules vary in color and consistency( soft yellowish pink to pale grey and tough).    </vt:lpstr>
      <vt:lpstr>Microscopically:  Glandular proliferation of small- large- cystically dilated  glands lined by two layers of cells an inner columnar  and outer cuboidal-flat</vt:lpstr>
      <vt:lpstr>Tumors .Adenocarcinoma of the prostate is the most common form of cancer in men.  .It is typically a disease of older men (65-75years)  .Its uncommon in asian and more common among       blacks. .Age, race, family history , hormone levels and enviromental factors are suspected to play a role</vt:lpstr>
      <vt:lpstr>.Androgen play an important factor in prostate  cancer  .They range from indolent lesions to clinically aggressive tumors  .It most commonly (70 %of cases) involve the outer peripheral zone  .The prostatic adenocarcinoma usually refers to the most common acinar variant  </vt:lpstr>
      <vt:lpstr>Morphology Grossly: Neoplastic tissue is gritty and firm </vt:lpstr>
      <vt:lpstr>Microscopically:  .Most lesions are adenocarcinomas that produce well defined gland patterns, the neoplastic glands are typically smaller, more crowded and lack branching when compared to normal glands.  .The glands are lined by single layer of cuboidal-low columnar epithelium .The cytoplasm is pale-amphophilic, nuclei are large with one or more prominent nucleoli. </vt:lpstr>
      <vt:lpstr>Prostatic adenocarcinoma</vt:lpstr>
      <vt:lpstr>.80% of prostatic adenocarcinoma is associated with prostatic intraepithelial neoplasia (PIN)  .Local extension of prostate carcinoma is to periprostatic tissue,seminal vesicles and the base of urinary bladder.  .Lypmphatic spread is to the regional lymph nodes.  .Hematogenous spread occurs cheifly to the bones ,especially the axial skeleton and typically osteoblastic.</vt:lpstr>
      <vt:lpstr>.Grading of prostatic cancer is by the Gleason grading system which correlate with the pathological stage and prognosis.  .Measurement of serum prostatic specific antigen (PSA) is widely used to assist with the diagnosis and management of prostatic carcinoma.</vt:lpstr>
      <vt:lpstr>Q1: A 22 years old man, presented to the emergency department with sudden onset of sever testicular pain for the past 5 hours,  on physical examination he is afebrile, with extreme tenderness of the slightly enlarged left testis , no other remarkable findings. Gross examination of the left testis is shown in the figure below, what is the most likely cause for this condition:  1.Seminoma 2.Bacterial infection 3.Lymphatic obstruction 4.Blood flow obstruction 5.Previous surgery </vt:lpstr>
      <vt:lpstr>Q2: A 27 years old man , presented with right testicular enlargement and dull pain over the last few months , on examination, the right testis is slightly enlarged , ultrasound scan showed a well  defined  2 cm solid mass in the right testis,  the gross and microscopic appearance of the mass is shown below, what is the  possible diagnosis of this lesion? </vt:lpstr>
      <vt:lpstr>Q3: A 68 years old man , came for the routine health maintenance examination ,laboratory finding showed a PSA level of 16 ng/mL , prostatic biopsy was performed and the microscopic picture is shown in the image below, what is the possible diagnosis from the following finding?   1. Acute prostatitis 2.Chronic prostatitis 3.BPH 4. Adenocarcinoma</vt:lpstr>
      <vt:lpstr>Thank you</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214</cp:revision>
  <dcterms:created xsi:type="dcterms:W3CDTF">2021-06-04T12:52:04Z</dcterms:created>
  <dcterms:modified xsi:type="dcterms:W3CDTF">2021-07-04T17:06:04Z</dcterms:modified>
</cp:coreProperties>
</file>